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304" r:id="rId3"/>
    <p:sldId id="273" r:id="rId4"/>
    <p:sldId id="259" r:id="rId5"/>
    <p:sldId id="282" r:id="rId6"/>
    <p:sldId id="295" r:id="rId7"/>
    <p:sldId id="260" r:id="rId8"/>
    <p:sldId id="299" r:id="rId9"/>
    <p:sldId id="301" r:id="rId10"/>
    <p:sldId id="302" r:id="rId11"/>
    <p:sldId id="307" r:id="rId12"/>
    <p:sldId id="303" r:id="rId13"/>
    <p:sldId id="308" r:id="rId14"/>
    <p:sldId id="300" r:id="rId15"/>
    <p:sldId id="305" r:id="rId16"/>
    <p:sldId id="313" r:id="rId17"/>
    <p:sldId id="306" r:id="rId18"/>
    <p:sldId id="261" r:id="rId19"/>
    <p:sldId id="309" r:id="rId20"/>
    <p:sldId id="310" r:id="rId21"/>
    <p:sldId id="311" r:id="rId22"/>
    <p:sldId id="314" r:id="rId23"/>
    <p:sldId id="316" r:id="rId24"/>
    <p:sldId id="317" r:id="rId25"/>
    <p:sldId id="315" r:id="rId26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8F374-A243-4E1B-B18D-EB7F026715C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028123-0231-49A2-A591-452E2AF3A07D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Georgia" panose="02040502050405020303" pitchFamily="18" charset="0"/>
            </a:rPr>
            <a:t>Результаты внешней проверки годовой отчетности Контрольно-счетной палатой Астраханской области                     за 2023 год:</a:t>
          </a:r>
          <a:endParaRPr lang="ru-RU" sz="2400" dirty="0"/>
        </a:p>
      </dgm:t>
    </dgm:pt>
    <dgm:pt modelId="{5EA80985-DEBE-47B1-91AA-4724F9DA58FC}" type="parTrans" cxnId="{DEE53FDE-A6A7-455B-84C3-4168D57CE2D0}">
      <dgm:prSet/>
      <dgm:spPr/>
      <dgm:t>
        <a:bodyPr/>
        <a:lstStyle/>
        <a:p>
          <a:endParaRPr lang="ru-RU"/>
        </a:p>
      </dgm:t>
    </dgm:pt>
    <dgm:pt modelId="{F3F55030-9EA9-4D85-A7F7-C58A33CE3924}" type="sibTrans" cxnId="{DEE53FDE-A6A7-455B-84C3-4168D57CE2D0}">
      <dgm:prSet/>
      <dgm:spPr/>
      <dgm:t>
        <a:bodyPr/>
        <a:lstStyle/>
        <a:p>
          <a:endParaRPr lang="ru-RU"/>
        </a:p>
      </dgm:t>
    </dgm:pt>
    <dgm:pt modelId="{2C4A7E0B-05A2-468F-87CA-E2C8BD432815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rgbClr val="002060"/>
              </a:solidFill>
              <a:latin typeface="Georgia" panose="02040502050405020303" pitchFamily="18" charset="0"/>
            </a:rPr>
            <a:t>* Формальное проведение инвентаризации, нарушения при оформлении документов</a:t>
          </a:r>
        </a:p>
        <a:p>
          <a:pPr algn="l"/>
          <a:endParaRPr lang="ru-RU" sz="2000" dirty="0" smtClean="0">
            <a:solidFill>
              <a:srgbClr val="002060"/>
            </a:solidFill>
            <a:latin typeface="Georgia" panose="02040502050405020303" pitchFamily="18" charset="0"/>
          </a:endParaRPr>
        </a:p>
        <a:p>
          <a:pPr algn="l"/>
          <a:r>
            <a:rPr lang="ru-RU" sz="2000" dirty="0" smtClean="0">
              <a:solidFill>
                <a:srgbClr val="002060"/>
              </a:solidFill>
              <a:latin typeface="Georgia" panose="02040502050405020303" pitchFamily="18" charset="0"/>
            </a:rPr>
            <a:t>* Неэффективное использование бюджетных средств (штрафы, пени, компенсации в связи с задержкой выплаты заработной платы)</a:t>
          </a:r>
        </a:p>
        <a:p>
          <a:pPr algn="just"/>
          <a:endParaRPr lang="ru-RU" sz="2000" dirty="0"/>
        </a:p>
      </dgm:t>
    </dgm:pt>
    <dgm:pt modelId="{1E68F2E7-BC23-49CA-B022-7E2AC6606F59}" type="parTrans" cxnId="{AB02B9D4-17B9-42E8-AD5F-5CEA88F7D90D}">
      <dgm:prSet/>
      <dgm:spPr/>
      <dgm:t>
        <a:bodyPr/>
        <a:lstStyle/>
        <a:p>
          <a:endParaRPr lang="ru-RU"/>
        </a:p>
      </dgm:t>
    </dgm:pt>
    <dgm:pt modelId="{A75F54B5-9E6B-405E-AFC1-F2CE8EF72A99}" type="sibTrans" cxnId="{AB02B9D4-17B9-42E8-AD5F-5CEA88F7D90D}">
      <dgm:prSet/>
      <dgm:spPr/>
      <dgm:t>
        <a:bodyPr/>
        <a:lstStyle/>
        <a:p>
          <a:endParaRPr lang="ru-RU"/>
        </a:p>
      </dgm:t>
    </dgm:pt>
    <dgm:pt modelId="{596FEA3C-8399-4FA1-A064-B6105F613FE5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rgbClr val="002060"/>
              </a:solidFill>
              <a:latin typeface="Georgia" panose="02040502050405020303" pitchFamily="18" charset="0"/>
            </a:rPr>
            <a:t>* Искажение показателей бюджетной отчетности (отражение земельных участков не по актуальной кадастровой стоимости, несвоевременное отражение доходов, неотражение просроченной задолженности)</a:t>
          </a:r>
        </a:p>
        <a:p>
          <a:pPr algn="l"/>
          <a:endParaRPr lang="ru-RU" sz="2000" dirty="0" smtClean="0">
            <a:solidFill>
              <a:srgbClr val="002060"/>
            </a:solidFill>
            <a:latin typeface="Georgia" panose="02040502050405020303" pitchFamily="18" charset="0"/>
          </a:endParaRPr>
        </a:p>
        <a:p>
          <a:pPr algn="l"/>
          <a:r>
            <a:rPr lang="ru-RU" sz="2000" dirty="0" smtClean="0">
              <a:solidFill>
                <a:srgbClr val="002060"/>
              </a:solidFill>
              <a:latin typeface="Georgia" panose="02040502050405020303" pitchFamily="18" charset="0"/>
            </a:rPr>
            <a:t>* Непринятие мер по сокращению дебиторской задолженности</a:t>
          </a:r>
          <a:endParaRPr lang="ru-RU" sz="2000" dirty="0"/>
        </a:p>
      </dgm:t>
    </dgm:pt>
    <dgm:pt modelId="{A4950077-7910-402E-8EB6-D992C917866D}" type="parTrans" cxnId="{0698B2F1-8C16-4500-A06A-69A3C200263E}">
      <dgm:prSet/>
      <dgm:spPr/>
      <dgm:t>
        <a:bodyPr/>
        <a:lstStyle/>
        <a:p>
          <a:endParaRPr lang="ru-RU"/>
        </a:p>
      </dgm:t>
    </dgm:pt>
    <dgm:pt modelId="{80E2D39C-0894-472C-B07C-1181A32D7A86}" type="sibTrans" cxnId="{0698B2F1-8C16-4500-A06A-69A3C200263E}">
      <dgm:prSet/>
      <dgm:spPr/>
      <dgm:t>
        <a:bodyPr/>
        <a:lstStyle/>
        <a:p>
          <a:endParaRPr lang="ru-RU"/>
        </a:p>
      </dgm:t>
    </dgm:pt>
    <dgm:pt modelId="{D0252216-632C-4BD3-94C8-0DD492E19151}" type="pres">
      <dgm:prSet presAssocID="{BF08F374-A243-4E1B-B18D-EB7F026715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778068-5E88-40B6-9A90-53206B09B73A}" type="pres">
      <dgm:prSet presAssocID="{72028123-0231-49A2-A591-452E2AF3A07D}" presName="boxAndChildren" presStyleCnt="0"/>
      <dgm:spPr/>
    </dgm:pt>
    <dgm:pt modelId="{9E3073D4-AA60-41B3-9EB3-8C937E1C7D9C}" type="pres">
      <dgm:prSet presAssocID="{72028123-0231-49A2-A591-452E2AF3A07D}" presName="parentTextBox" presStyleLbl="node1" presStyleIdx="0" presStyleCnt="1"/>
      <dgm:spPr/>
      <dgm:t>
        <a:bodyPr/>
        <a:lstStyle/>
        <a:p>
          <a:endParaRPr lang="ru-RU"/>
        </a:p>
      </dgm:t>
    </dgm:pt>
    <dgm:pt modelId="{1A82BF1F-2F1E-479A-BBF4-7BE7EB3E42A2}" type="pres">
      <dgm:prSet presAssocID="{72028123-0231-49A2-A591-452E2AF3A07D}" presName="entireBox" presStyleLbl="node1" presStyleIdx="0" presStyleCnt="1"/>
      <dgm:spPr/>
      <dgm:t>
        <a:bodyPr/>
        <a:lstStyle/>
        <a:p>
          <a:endParaRPr lang="ru-RU"/>
        </a:p>
      </dgm:t>
    </dgm:pt>
    <dgm:pt modelId="{2C72F746-61FB-4E09-A931-662198D8D16F}" type="pres">
      <dgm:prSet presAssocID="{72028123-0231-49A2-A591-452E2AF3A07D}" presName="descendantBox" presStyleCnt="0"/>
      <dgm:spPr/>
    </dgm:pt>
    <dgm:pt modelId="{E61A5C46-B0CF-4788-976E-B4C318702303}" type="pres">
      <dgm:prSet presAssocID="{2C4A7E0B-05A2-468F-87CA-E2C8BD432815}" presName="childTextBox" presStyleLbl="fgAccFollowNode1" presStyleIdx="0" presStyleCnt="2" custScaleY="149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425F4-F0AB-40E3-A4F1-C46D7B51046F}" type="pres">
      <dgm:prSet presAssocID="{596FEA3C-8399-4FA1-A064-B6105F613FE5}" presName="childTextBox" presStyleLbl="fgAccFollowNode1" presStyleIdx="1" presStyleCnt="2" custScaleY="152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02B9D4-17B9-42E8-AD5F-5CEA88F7D90D}" srcId="{72028123-0231-49A2-A591-452E2AF3A07D}" destId="{2C4A7E0B-05A2-468F-87CA-E2C8BD432815}" srcOrd="0" destOrd="0" parTransId="{1E68F2E7-BC23-49CA-B022-7E2AC6606F59}" sibTransId="{A75F54B5-9E6B-405E-AFC1-F2CE8EF72A99}"/>
    <dgm:cxn modelId="{B76E851C-D20C-4947-A287-F30F56ED119B}" type="presOf" srcId="{72028123-0231-49A2-A591-452E2AF3A07D}" destId="{1A82BF1F-2F1E-479A-BBF4-7BE7EB3E42A2}" srcOrd="1" destOrd="0" presId="urn:microsoft.com/office/officeart/2005/8/layout/process4"/>
    <dgm:cxn modelId="{C8DF96CA-C2BC-4F93-BDF8-0C73C1925C82}" type="presOf" srcId="{596FEA3C-8399-4FA1-A064-B6105F613FE5}" destId="{B5F425F4-F0AB-40E3-A4F1-C46D7B51046F}" srcOrd="0" destOrd="0" presId="urn:microsoft.com/office/officeart/2005/8/layout/process4"/>
    <dgm:cxn modelId="{DEE53FDE-A6A7-455B-84C3-4168D57CE2D0}" srcId="{BF08F374-A243-4E1B-B18D-EB7F026715CB}" destId="{72028123-0231-49A2-A591-452E2AF3A07D}" srcOrd="0" destOrd="0" parTransId="{5EA80985-DEBE-47B1-91AA-4724F9DA58FC}" sibTransId="{F3F55030-9EA9-4D85-A7F7-C58A33CE3924}"/>
    <dgm:cxn modelId="{63834A55-2269-412F-AB5D-75682664768C}" type="presOf" srcId="{72028123-0231-49A2-A591-452E2AF3A07D}" destId="{9E3073D4-AA60-41B3-9EB3-8C937E1C7D9C}" srcOrd="0" destOrd="0" presId="urn:microsoft.com/office/officeart/2005/8/layout/process4"/>
    <dgm:cxn modelId="{27218A79-3CA5-4F5C-97EF-720660C5D054}" type="presOf" srcId="{2C4A7E0B-05A2-468F-87CA-E2C8BD432815}" destId="{E61A5C46-B0CF-4788-976E-B4C318702303}" srcOrd="0" destOrd="0" presId="urn:microsoft.com/office/officeart/2005/8/layout/process4"/>
    <dgm:cxn modelId="{0698B2F1-8C16-4500-A06A-69A3C200263E}" srcId="{72028123-0231-49A2-A591-452E2AF3A07D}" destId="{596FEA3C-8399-4FA1-A064-B6105F613FE5}" srcOrd="1" destOrd="0" parTransId="{A4950077-7910-402E-8EB6-D992C917866D}" sibTransId="{80E2D39C-0894-472C-B07C-1181A32D7A86}"/>
    <dgm:cxn modelId="{5D32059D-1633-41AE-8FAE-6528EF1F3B79}" type="presOf" srcId="{BF08F374-A243-4E1B-B18D-EB7F026715CB}" destId="{D0252216-632C-4BD3-94C8-0DD492E19151}" srcOrd="0" destOrd="0" presId="urn:microsoft.com/office/officeart/2005/8/layout/process4"/>
    <dgm:cxn modelId="{7D9AC58E-14F7-44A3-AC2F-590F266C6363}" type="presParOf" srcId="{D0252216-632C-4BD3-94C8-0DD492E19151}" destId="{B4778068-5E88-40B6-9A90-53206B09B73A}" srcOrd="0" destOrd="0" presId="urn:microsoft.com/office/officeart/2005/8/layout/process4"/>
    <dgm:cxn modelId="{8570A3A7-3704-40F4-A1A0-85AA84C6B035}" type="presParOf" srcId="{B4778068-5E88-40B6-9A90-53206B09B73A}" destId="{9E3073D4-AA60-41B3-9EB3-8C937E1C7D9C}" srcOrd="0" destOrd="0" presId="urn:microsoft.com/office/officeart/2005/8/layout/process4"/>
    <dgm:cxn modelId="{4D991009-D5F4-4CED-A037-7B57C9303974}" type="presParOf" srcId="{B4778068-5E88-40B6-9A90-53206B09B73A}" destId="{1A82BF1F-2F1E-479A-BBF4-7BE7EB3E42A2}" srcOrd="1" destOrd="0" presId="urn:microsoft.com/office/officeart/2005/8/layout/process4"/>
    <dgm:cxn modelId="{158B7AA9-C725-4D4C-B8E0-009814462418}" type="presParOf" srcId="{B4778068-5E88-40B6-9A90-53206B09B73A}" destId="{2C72F746-61FB-4E09-A931-662198D8D16F}" srcOrd="2" destOrd="0" presId="urn:microsoft.com/office/officeart/2005/8/layout/process4"/>
    <dgm:cxn modelId="{98DD2332-4453-44B1-BDF6-9DDDBF54ABE3}" type="presParOf" srcId="{2C72F746-61FB-4E09-A931-662198D8D16F}" destId="{E61A5C46-B0CF-4788-976E-B4C318702303}" srcOrd="0" destOrd="0" presId="urn:microsoft.com/office/officeart/2005/8/layout/process4"/>
    <dgm:cxn modelId="{FBFEBB00-6E70-4512-BC40-AEFB05D7C4C2}" type="presParOf" srcId="{2C72F746-61FB-4E09-A931-662198D8D16F}" destId="{B5F425F4-F0AB-40E3-A4F1-C46D7B51046F}" srcOrd="1" destOrd="0" presId="urn:microsoft.com/office/officeart/2005/8/layout/process4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5C1249-6B86-4BCF-9C88-1590EC3F2E86}" type="doc">
      <dgm:prSet loTypeId="urn:microsoft.com/office/officeart/2005/8/layout/hierarchy3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B7FB748-AAF0-4F6D-AF81-551563BA733F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Расчеты по доходам (расходам) </a:t>
          </a:r>
        </a:p>
      </dgm:t>
    </dgm:pt>
    <dgm:pt modelId="{ECDBBC00-CF24-4186-B785-D4B40A1305EC}" type="parTrans" cxnId="{DE4E5E8E-155B-46D3-BAAD-06CC3018BC8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F0CEB-70A3-4FB8-ABFD-BD3F393F6FEB}" type="sibTrans" cxnId="{DE4E5E8E-155B-46D3-BAAD-06CC3018BC8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47C16C-B77A-41CF-98AB-FB75720DD15D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 разрезе контрагентов и (или) групп контрагентов</a:t>
          </a:r>
        </a:p>
      </dgm:t>
    </dgm:pt>
    <dgm:pt modelId="{EE6C5189-6888-40FE-B1B0-E69A72122CB0}" type="parTrans" cxnId="{A9516772-29F4-41FA-8963-F56BE67CD79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1FC95B-AE25-4AA9-BB56-409ECCFC631D}" type="sibTrans" cxnId="{A9516772-29F4-41FA-8963-F56BE67CD79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A1C900-C77A-4443-B08E-C44C8A686DC0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правовых оснований</a:t>
          </a:r>
        </a:p>
      </dgm:t>
    </dgm:pt>
    <dgm:pt modelId="{FC5BD1B8-ABC5-4807-B98B-4D4C16A3DD3F}" type="parTrans" cxnId="{E3B9E788-45D6-4E9F-AB0E-B4B614C9730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3B34D9-895E-4D4C-9552-8FED18A7FB3D}" type="sibTrans" cxnId="{E3B9E788-45D6-4E9F-AB0E-B4B614C9730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C834BD-9CAF-4FB3-8527-302B5E02A843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субсидии АУ/БУ,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юр.лицам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(ИП)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E1CF15-14DE-4AAD-96AD-5DAC31860B84}" type="parTrans" cxnId="{A2C64C98-7357-4486-9E03-CEB47B67991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D18715-1245-4B30-A4A2-42C3BB6EC2B8}" type="sibTrans" cxnId="{A2C64C98-7357-4486-9E03-CEB47B67991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E5AC67-7BEF-47A5-806D-E1636FA043AC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дополнительный аналитический признак, идентифицирующий целевое назначение средств (код цели)</a:t>
          </a:r>
        </a:p>
      </dgm:t>
    </dgm:pt>
    <dgm:pt modelId="{8C2BC966-89A1-486E-A914-F2DF9135726B}" type="parTrans" cxnId="{75258994-BBA7-4EF7-B444-58396D27E22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A8F5BC-1EE3-4BD9-85DA-58489B177F32}" type="sibTrans" cxnId="{75258994-BBA7-4EF7-B444-58396D27E22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E17EC8-94F9-4545-AC83-49ACE6315822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даты исполнения</a:t>
          </a:r>
        </a:p>
      </dgm:t>
    </dgm:pt>
    <dgm:pt modelId="{D77BE144-7D7C-4075-A12F-9772BEB585D7}" type="parTrans" cxnId="{D5DD41F9-7160-49A1-8EB7-19BCC6FDC2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BD5316-DBDA-47B8-9B23-AF26EAE207CD}" type="sibTrans" cxnId="{D5DD41F9-7160-49A1-8EB7-19BCC6FDC2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BDAA31-6768-489A-A109-40DFBBDE067E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иные показатели согласно 157н и УП</a:t>
          </a:r>
        </a:p>
      </dgm:t>
    </dgm:pt>
    <dgm:pt modelId="{8E2DD2FB-8FDC-483B-98A1-BF18360BA6C4}" type="parTrans" cxnId="{758E5E71-F68B-4D46-B8F4-A0E3ED5548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9C54B8-93E0-443B-9247-D63981043577}" type="sibTrans" cxnId="{758E5E71-F68B-4D46-B8F4-A0E3ED5548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9FC195-B9FF-45D8-94F1-AF6A632B6822}" type="pres">
      <dgm:prSet presAssocID="{795C1249-6B86-4BCF-9C88-1590EC3F2E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F57FE0-EAE7-4C32-90B3-3CB5D165BA15}" type="pres">
      <dgm:prSet presAssocID="{EB7FB748-AAF0-4F6D-AF81-551563BA733F}" presName="root" presStyleCnt="0"/>
      <dgm:spPr/>
    </dgm:pt>
    <dgm:pt modelId="{CCA565E9-E733-403D-8763-1006EBC02314}" type="pres">
      <dgm:prSet presAssocID="{EB7FB748-AAF0-4F6D-AF81-551563BA733F}" presName="rootComposite" presStyleCnt="0"/>
      <dgm:spPr/>
    </dgm:pt>
    <dgm:pt modelId="{1DDA7D77-8E70-41D9-968A-B1932D1C7257}" type="pres">
      <dgm:prSet presAssocID="{EB7FB748-AAF0-4F6D-AF81-551563BA733F}" presName="rootText" presStyleLbl="node1" presStyleIdx="0" presStyleCnt="2" custScaleX="621631" custScaleY="155085"/>
      <dgm:spPr/>
      <dgm:t>
        <a:bodyPr/>
        <a:lstStyle/>
        <a:p>
          <a:endParaRPr lang="ru-RU"/>
        </a:p>
      </dgm:t>
    </dgm:pt>
    <dgm:pt modelId="{CF2BB58A-7346-4395-9A4A-50013B3FA75B}" type="pres">
      <dgm:prSet presAssocID="{EB7FB748-AAF0-4F6D-AF81-551563BA733F}" presName="rootConnector" presStyleLbl="node1" presStyleIdx="0" presStyleCnt="2"/>
      <dgm:spPr/>
      <dgm:t>
        <a:bodyPr/>
        <a:lstStyle/>
        <a:p>
          <a:endParaRPr lang="ru-RU"/>
        </a:p>
      </dgm:t>
    </dgm:pt>
    <dgm:pt modelId="{BFFF9EDB-0EBA-441E-84B3-2D459F77AAE4}" type="pres">
      <dgm:prSet presAssocID="{EB7FB748-AAF0-4F6D-AF81-551563BA733F}" presName="childShape" presStyleCnt="0"/>
      <dgm:spPr/>
    </dgm:pt>
    <dgm:pt modelId="{172A7FD8-0B23-46C1-889D-0B3C7A605D38}" type="pres">
      <dgm:prSet presAssocID="{EE6C5189-6888-40FE-B1B0-E69A72122CB0}" presName="Name13" presStyleLbl="parChTrans1D2" presStyleIdx="0" presStyleCnt="5"/>
      <dgm:spPr/>
      <dgm:t>
        <a:bodyPr/>
        <a:lstStyle/>
        <a:p>
          <a:endParaRPr lang="ru-RU"/>
        </a:p>
      </dgm:t>
    </dgm:pt>
    <dgm:pt modelId="{7F6A0730-C129-492C-8446-14E9E36B0E51}" type="pres">
      <dgm:prSet presAssocID="{C147C16C-B77A-41CF-98AB-FB75720DD15D}" presName="childText" presStyleLbl="bgAcc1" presStyleIdx="0" presStyleCnt="5" custScaleX="621631" custScaleY="14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6E44-C07C-475B-B564-1C77C0B94E1B}" type="pres">
      <dgm:prSet presAssocID="{FC5BD1B8-ABC5-4807-B98B-4D4C16A3DD3F}" presName="Name13" presStyleLbl="parChTrans1D2" presStyleIdx="1" presStyleCnt="5"/>
      <dgm:spPr/>
      <dgm:t>
        <a:bodyPr/>
        <a:lstStyle/>
        <a:p>
          <a:endParaRPr lang="ru-RU"/>
        </a:p>
      </dgm:t>
    </dgm:pt>
    <dgm:pt modelId="{C8A634BF-1F3C-4363-8F01-952811EED829}" type="pres">
      <dgm:prSet presAssocID="{8CA1C900-C77A-4443-B08E-C44C8A686DC0}" presName="childText" presStyleLbl="bgAcc1" presStyleIdx="1" presStyleCnt="5" custScaleX="621631" custLinFactNeighborX="1721" custLinFactNeighborY="-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6847E-CB5A-4305-B1EB-5E1CE01D053A}" type="pres">
      <dgm:prSet presAssocID="{D77BE144-7D7C-4075-A12F-9772BEB585D7}" presName="Name13" presStyleLbl="parChTrans1D2" presStyleIdx="2" presStyleCnt="5"/>
      <dgm:spPr/>
      <dgm:t>
        <a:bodyPr/>
        <a:lstStyle/>
        <a:p>
          <a:endParaRPr lang="ru-RU"/>
        </a:p>
      </dgm:t>
    </dgm:pt>
    <dgm:pt modelId="{00000025-D2B7-49E7-A084-507DD4A322CB}" type="pres">
      <dgm:prSet presAssocID="{E3E17EC8-94F9-4545-AC83-49ACE6315822}" presName="childText" presStyleLbl="bgAcc1" presStyleIdx="2" presStyleCnt="5" custScaleX="621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CC124-897E-4E72-80F2-5D976CBAA7A3}" type="pres">
      <dgm:prSet presAssocID="{8E2DD2FB-8FDC-483B-98A1-BF18360BA6C4}" presName="Name13" presStyleLbl="parChTrans1D2" presStyleIdx="3" presStyleCnt="5"/>
      <dgm:spPr/>
      <dgm:t>
        <a:bodyPr/>
        <a:lstStyle/>
        <a:p>
          <a:endParaRPr lang="ru-RU"/>
        </a:p>
      </dgm:t>
    </dgm:pt>
    <dgm:pt modelId="{5C76A9BE-A451-4FD6-94C3-0E552A4B8E53}" type="pres">
      <dgm:prSet presAssocID="{D0BDAA31-6768-489A-A109-40DFBBDE067E}" presName="childText" presStyleLbl="bgAcc1" presStyleIdx="3" presStyleCnt="5" custScaleX="621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5D942-3DDF-4055-8BF9-2B31275C0BAF}" type="pres">
      <dgm:prSet presAssocID="{35C834BD-9CAF-4FB3-8527-302B5E02A843}" presName="root" presStyleCnt="0"/>
      <dgm:spPr/>
    </dgm:pt>
    <dgm:pt modelId="{CB1402A1-8799-4489-830B-41F43BEC8A60}" type="pres">
      <dgm:prSet presAssocID="{35C834BD-9CAF-4FB3-8527-302B5E02A843}" presName="rootComposite" presStyleCnt="0"/>
      <dgm:spPr/>
    </dgm:pt>
    <dgm:pt modelId="{92427E59-8F57-4E89-9BCF-9947CC3F9E81}" type="pres">
      <dgm:prSet presAssocID="{35C834BD-9CAF-4FB3-8527-302B5E02A843}" presName="rootText" presStyleLbl="node1" presStyleIdx="1" presStyleCnt="2" custScaleX="356073" custScaleY="221029" custLinFactNeighborX="-2754" custLinFactNeighborY="5509"/>
      <dgm:spPr/>
      <dgm:t>
        <a:bodyPr/>
        <a:lstStyle/>
        <a:p>
          <a:endParaRPr lang="ru-RU"/>
        </a:p>
      </dgm:t>
    </dgm:pt>
    <dgm:pt modelId="{87C16DC0-E598-4B34-A8C3-4D8C04C6C2EF}" type="pres">
      <dgm:prSet presAssocID="{35C834BD-9CAF-4FB3-8527-302B5E02A843}" presName="rootConnector" presStyleLbl="node1" presStyleIdx="1" presStyleCnt="2"/>
      <dgm:spPr/>
      <dgm:t>
        <a:bodyPr/>
        <a:lstStyle/>
        <a:p>
          <a:endParaRPr lang="ru-RU"/>
        </a:p>
      </dgm:t>
    </dgm:pt>
    <dgm:pt modelId="{697BC501-43C0-45E7-A738-98AA240A39D7}" type="pres">
      <dgm:prSet presAssocID="{35C834BD-9CAF-4FB3-8527-302B5E02A843}" presName="childShape" presStyleCnt="0"/>
      <dgm:spPr/>
    </dgm:pt>
    <dgm:pt modelId="{37035F95-C623-44FA-B5CC-35AE347B3F95}" type="pres">
      <dgm:prSet presAssocID="{8C2BC966-89A1-486E-A914-F2DF9135726B}" presName="Name13" presStyleLbl="parChTrans1D2" presStyleIdx="4" presStyleCnt="5"/>
      <dgm:spPr/>
      <dgm:t>
        <a:bodyPr/>
        <a:lstStyle/>
        <a:p>
          <a:endParaRPr lang="ru-RU"/>
        </a:p>
      </dgm:t>
    </dgm:pt>
    <dgm:pt modelId="{BBECA815-3AFE-459D-B23D-88B9409BD399}" type="pres">
      <dgm:prSet presAssocID="{FEE5AC67-7BEF-47A5-806D-E1636FA043AC}" presName="childText" presStyleLbl="bgAcc1" presStyleIdx="4" presStyleCnt="5" custScaleX="377918" custScaleY="536176" custLinFactNeighborX="-15493" custLinFactNeighborY="8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9681CC-CB76-4B11-B330-B467173C23E2}" type="presOf" srcId="{EB7FB748-AAF0-4F6D-AF81-551563BA733F}" destId="{CF2BB58A-7346-4395-9A4A-50013B3FA75B}" srcOrd="1" destOrd="0" presId="urn:microsoft.com/office/officeart/2005/8/layout/hierarchy3"/>
    <dgm:cxn modelId="{D8CF5DEA-A95A-4533-876D-20C999F5A936}" type="presOf" srcId="{D0BDAA31-6768-489A-A109-40DFBBDE067E}" destId="{5C76A9BE-A451-4FD6-94C3-0E552A4B8E53}" srcOrd="0" destOrd="0" presId="urn:microsoft.com/office/officeart/2005/8/layout/hierarchy3"/>
    <dgm:cxn modelId="{A2C64C98-7357-4486-9E03-CEB47B679914}" srcId="{795C1249-6B86-4BCF-9C88-1590EC3F2E86}" destId="{35C834BD-9CAF-4FB3-8527-302B5E02A843}" srcOrd="1" destOrd="0" parTransId="{CAE1CF15-14DE-4AAD-96AD-5DAC31860B84}" sibTransId="{9ED18715-1245-4B30-A4A2-42C3BB6EC2B8}"/>
    <dgm:cxn modelId="{2C9DAF81-467E-4841-8D9B-EADB5C9D74DA}" type="presOf" srcId="{EB7FB748-AAF0-4F6D-AF81-551563BA733F}" destId="{1DDA7D77-8E70-41D9-968A-B1932D1C7257}" srcOrd="0" destOrd="0" presId="urn:microsoft.com/office/officeart/2005/8/layout/hierarchy3"/>
    <dgm:cxn modelId="{F91F89B3-B9F1-4EBA-B1DF-E68C4A90D25B}" type="presOf" srcId="{8C2BC966-89A1-486E-A914-F2DF9135726B}" destId="{37035F95-C623-44FA-B5CC-35AE347B3F95}" srcOrd="0" destOrd="0" presId="urn:microsoft.com/office/officeart/2005/8/layout/hierarchy3"/>
    <dgm:cxn modelId="{A688D10D-57F6-4AC1-A145-CC858A79BCAA}" type="presOf" srcId="{795C1249-6B86-4BCF-9C88-1590EC3F2E86}" destId="{659FC195-B9FF-45D8-94F1-AF6A632B6822}" srcOrd="0" destOrd="0" presId="urn:microsoft.com/office/officeart/2005/8/layout/hierarchy3"/>
    <dgm:cxn modelId="{E3B9E788-45D6-4E9F-AB0E-B4B614C97307}" srcId="{EB7FB748-AAF0-4F6D-AF81-551563BA733F}" destId="{8CA1C900-C77A-4443-B08E-C44C8A686DC0}" srcOrd="1" destOrd="0" parTransId="{FC5BD1B8-ABC5-4807-B98B-4D4C16A3DD3F}" sibTransId="{1D3B34D9-895E-4D4C-9552-8FED18A7FB3D}"/>
    <dgm:cxn modelId="{C6358FD5-7662-46B9-82AE-4E899FBA1F63}" type="presOf" srcId="{8E2DD2FB-8FDC-483B-98A1-BF18360BA6C4}" destId="{52DCC124-897E-4E72-80F2-5D976CBAA7A3}" srcOrd="0" destOrd="0" presId="urn:microsoft.com/office/officeart/2005/8/layout/hierarchy3"/>
    <dgm:cxn modelId="{36244BF1-65F5-4453-9351-6F85E1869F29}" type="presOf" srcId="{D77BE144-7D7C-4075-A12F-9772BEB585D7}" destId="{3046847E-CB5A-4305-B1EB-5E1CE01D053A}" srcOrd="0" destOrd="0" presId="urn:microsoft.com/office/officeart/2005/8/layout/hierarchy3"/>
    <dgm:cxn modelId="{22AAE648-2BA6-48FA-BA25-6C8151209B19}" type="presOf" srcId="{35C834BD-9CAF-4FB3-8527-302B5E02A843}" destId="{92427E59-8F57-4E89-9BCF-9947CC3F9E81}" srcOrd="0" destOrd="0" presId="urn:microsoft.com/office/officeart/2005/8/layout/hierarchy3"/>
    <dgm:cxn modelId="{899A7E42-C9CF-411B-B8A5-EE3B73ACB28D}" type="presOf" srcId="{C147C16C-B77A-41CF-98AB-FB75720DD15D}" destId="{7F6A0730-C129-492C-8446-14E9E36B0E51}" srcOrd="0" destOrd="0" presId="urn:microsoft.com/office/officeart/2005/8/layout/hierarchy3"/>
    <dgm:cxn modelId="{912A8982-821A-4741-866D-8F8A4F6ED912}" type="presOf" srcId="{E3E17EC8-94F9-4545-AC83-49ACE6315822}" destId="{00000025-D2B7-49E7-A084-507DD4A322CB}" srcOrd="0" destOrd="0" presId="urn:microsoft.com/office/officeart/2005/8/layout/hierarchy3"/>
    <dgm:cxn modelId="{758E5E71-F68B-4D46-B8F4-A0E3ED55486A}" srcId="{EB7FB748-AAF0-4F6D-AF81-551563BA733F}" destId="{D0BDAA31-6768-489A-A109-40DFBBDE067E}" srcOrd="3" destOrd="0" parTransId="{8E2DD2FB-8FDC-483B-98A1-BF18360BA6C4}" sibTransId="{439C54B8-93E0-443B-9247-D63981043577}"/>
    <dgm:cxn modelId="{D5DD41F9-7160-49A1-8EB7-19BCC6FDC23E}" srcId="{EB7FB748-AAF0-4F6D-AF81-551563BA733F}" destId="{E3E17EC8-94F9-4545-AC83-49ACE6315822}" srcOrd="2" destOrd="0" parTransId="{D77BE144-7D7C-4075-A12F-9772BEB585D7}" sibTransId="{49BD5316-DBDA-47B8-9B23-AF26EAE207CD}"/>
    <dgm:cxn modelId="{FDD6A08F-5C2C-4440-B113-DD2E7CF58850}" type="presOf" srcId="{FEE5AC67-7BEF-47A5-806D-E1636FA043AC}" destId="{BBECA815-3AFE-459D-B23D-88B9409BD399}" srcOrd="0" destOrd="0" presId="urn:microsoft.com/office/officeart/2005/8/layout/hierarchy3"/>
    <dgm:cxn modelId="{75258994-BBA7-4EF7-B444-58396D27E22F}" srcId="{35C834BD-9CAF-4FB3-8527-302B5E02A843}" destId="{FEE5AC67-7BEF-47A5-806D-E1636FA043AC}" srcOrd="0" destOrd="0" parTransId="{8C2BC966-89A1-486E-A914-F2DF9135726B}" sibTransId="{12A8F5BC-1EE3-4BD9-85DA-58489B177F32}"/>
    <dgm:cxn modelId="{52569CE4-469B-4EED-9866-E3D4C87AAEAF}" type="presOf" srcId="{FC5BD1B8-ABC5-4807-B98B-4D4C16A3DD3F}" destId="{0FFF6E44-C07C-475B-B564-1C77C0B94E1B}" srcOrd="0" destOrd="0" presId="urn:microsoft.com/office/officeart/2005/8/layout/hierarchy3"/>
    <dgm:cxn modelId="{DE4E5E8E-155B-46D3-BAAD-06CC3018BC8E}" srcId="{795C1249-6B86-4BCF-9C88-1590EC3F2E86}" destId="{EB7FB748-AAF0-4F6D-AF81-551563BA733F}" srcOrd="0" destOrd="0" parTransId="{ECDBBC00-CF24-4186-B785-D4B40A1305EC}" sibTransId="{54AF0CEB-70A3-4FB8-ABFD-BD3F393F6FEB}"/>
    <dgm:cxn modelId="{66128D76-3669-4C15-989F-CC170ED69739}" type="presOf" srcId="{EE6C5189-6888-40FE-B1B0-E69A72122CB0}" destId="{172A7FD8-0B23-46C1-889D-0B3C7A605D38}" srcOrd="0" destOrd="0" presId="urn:microsoft.com/office/officeart/2005/8/layout/hierarchy3"/>
    <dgm:cxn modelId="{EAC9C57E-EC84-4723-A9EC-4D03F1DC58A9}" type="presOf" srcId="{35C834BD-9CAF-4FB3-8527-302B5E02A843}" destId="{87C16DC0-E598-4B34-A8C3-4D8C04C6C2EF}" srcOrd="1" destOrd="0" presId="urn:microsoft.com/office/officeart/2005/8/layout/hierarchy3"/>
    <dgm:cxn modelId="{A9516772-29F4-41FA-8963-F56BE67CD790}" srcId="{EB7FB748-AAF0-4F6D-AF81-551563BA733F}" destId="{C147C16C-B77A-41CF-98AB-FB75720DD15D}" srcOrd="0" destOrd="0" parTransId="{EE6C5189-6888-40FE-B1B0-E69A72122CB0}" sibTransId="{391FC95B-AE25-4AA9-BB56-409ECCFC631D}"/>
    <dgm:cxn modelId="{BABD8C16-1B7D-42F2-90E5-C58E24C0EC2D}" type="presOf" srcId="{8CA1C900-C77A-4443-B08E-C44C8A686DC0}" destId="{C8A634BF-1F3C-4363-8F01-952811EED829}" srcOrd="0" destOrd="0" presId="urn:microsoft.com/office/officeart/2005/8/layout/hierarchy3"/>
    <dgm:cxn modelId="{DED9B129-3E8F-4AB2-AB81-56E1B1E5DC69}" type="presParOf" srcId="{659FC195-B9FF-45D8-94F1-AF6A632B6822}" destId="{FEF57FE0-EAE7-4C32-90B3-3CB5D165BA15}" srcOrd="0" destOrd="0" presId="urn:microsoft.com/office/officeart/2005/8/layout/hierarchy3"/>
    <dgm:cxn modelId="{58F5EAE7-2B89-4E7C-AF28-75BDA4E222C8}" type="presParOf" srcId="{FEF57FE0-EAE7-4C32-90B3-3CB5D165BA15}" destId="{CCA565E9-E733-403D-8763-1006EBC02314}" srcOrd="0" destOrd="0" presId="urn:microsoft.com/office/officeart/2005/8/layout/hierarchy3"/>
    <dgm:cxn modelId="{48F68B59-9849-45E1-A1A3-9A85DF2001B5}" type="presParOf" srcId="{CCA565E9-E733-403D-8763-1006EBC02314}" destId="{1DDA7D77-8E70-41D9-968A-B1932D1C7257}" srcOrd="0" destOrd="0" presId="urn:microsoft.com/office/officeart/2005/8/layout/hierarchy3"/>
    <dgm:cxn modelId="{E746E80B-DF53-451D-840B-B30387794154}" type="presParOf" srcId="{CCA565E9-E733-403D-8763-1006EBC02314}" destId="{CF2BB58A-7346-4395-9A4A-50013B3FA75B}" srcOrd="1" destOrd="0" presId="urn:microsoft.com/office/officeart/2005/8/layout/hierarchy3"/>
    <dgm:cxn modelId="{927878CC-430B-44A5-A26A-6ACC8DDA5E11}" type="presParOf" srcId="{FEF57FE0-EAE7-4C32-90B3-3CB5D165BA15}" destId="{BFFF9EDB-0EBA-441E-84B3-2D459F77AAE4}" srcOrd="1" destOrd="0" presId="urn:microsoft.com/office/officeart/2005/8/layout/hierarchy3"/>
    <dgm:cxn modelId="{19D223D4-2581-4DCC-BAB9-1FEF9270448D}" type="presParOf" srcId="{BFFF9EDB-0EBA-441E-84B3-2D459F77AAE4}" destId="{172A7FD8-0B23-46C1-889D-0B3C7A605D38}" srcOrd="0" destOrd="0" presId="urn:microsoft.com/office/officeart/2005/8/layout/hierarchy3"/>
    <dgm:cxn modelId="{CF95BEEC-ABC4-4773-81D0-6A792DF22179}" type="presParOf" srcId="{BFFF9EDB-0EBA-441E-84B3-2D459F77AAE4}" destId="{7F6A0730-C129-492C-8446-14E9E36B0E51}" srcOrd="1" destOrd="0" presId="urn:microsoft.com/office/officeart/2005/8/layout/hierarchy3"/>
    <dgm:cxn modelId="{1B7399C0-E1BA-4B48-B1A8-FC65BDABAB98}" type="presParOf" srcId="{BFFF9EDB-0EBA-441E-84B3-2D459F77AAE4}" destId="{0FFF6E44-C07C-475B-B564-1C77C0B94E1B}" srcOrd="2" destOrd="0" presId="urn:microsoft.com/office/officeart/2005/8/layout/hierarchy3"/>
    <dgm:cxn modelId="{5C02FA95-B9C0-474B-B5FD-2A9891F05F5C}" type="presParOf" srcId="{BFFF9EDB-0EBA-441E-84B3-2D459F77AAE4}" destId="{C8A634BF-1F3C-4363-8F01-952811EED829}" srcOrd="3" destOrd="0" presId="urn:microsoft.com/office/officeart/2005/8/layout/hierarchy3"/>
    <dgm:cxn modelId="{67547B64-CE64-4E5D-A127-D8F6B8541BAC}" type="presParOf" srcId="{BFFF9EDB-0EBA-441E-84B3-2D459F77AAE4}" destId="{3046847E-CB5A-4305-B1EB-5E1CE01D053A}" srcOrd="4" destOrd="0" presId="urn:microsoft.com/office/officeart/2005/8/layout/hierarchy3"/>
    <dgm:cxn modelId="{488E18C8-39AF-485A-8B8B-A481B007B971}" type="presParOf" srcId="{BFFF9EDB-0EBA-441E-84B3-2D459F77AAE4}" destId="{00000025-D2B7-49E7-A084-507DD4A322CB}" srcOrd="5" destOrd="0" presId="urn:microsoft.com/office/officeart/2005/8/layout/hierarchy3"/>
    <dgm:cxn modelId="{34BEAA1C-2427-4582-9D31-525243313608}" type="presParOf" srcId="{BFFF9EDB-0EBA-441E-84B3-2D459F77AAE4}" destId="{52DCC124-897E-4E72-80F2-5D976CBAA7A3}" srcOrd="6" destOrd="0" presId="urn:microsoft.com/office/officeart/2005/8/layout/hierarchy3"/>
    <dgm:cxn modelId="{1C6EF1F3-8436-4837-AD21-7927CFB989BC}" type="presParOf" srcId="{BFFF9EDB-0EBA-441E-84B3-2D459F77AAE4}" destId="{5C76A9BE-A451-4FD6-94C3-0E552A4B8E53}" srcOrd="7" destOrd="0" presId="urn:microsoft.com/office/officeart/2005/8/layout/hierarchy3"/>
    <dgm:cxn modelId="{6EE25BEE-D9CF-423A-867E-54BC1E068853}" type="presParOf" srcId="{659FC195-B9FF-45D8-94F1-AF6A632B6822}" destId="{8365D942-3DDF-4055-8BF9-2B31275C0BAF}" srcOrd="1" destOrd="0" presId="urn:microsoft.com/office/officeart/2005/8/layout/hierarchy3"/>
    <dgm:cxn modelId="{83A55579-F24B-4E48-9526-F4EF0069CF06}" type="presParOf" srcId="{8365D942-3DDF-4055-8BF9-2B31275C0BAF}" destId="{CB1402A1-8799-4489-830B-41F43BEC8A60}" srcOrd="0" destOrd="0" presId="urn:microsoft.com/office/officeart/2005/8/layout/hierarchy3"/>
    <dgm:cxn modelId="{170B3986-3721-4012-8BC9-9514C99DEF94}" type="presParOf" srcId="{CB1402A1-8799-4489-830B-41F43BEC8A60}" destId="{92427E59-8F57-4E89-9BCF-9947CC3F9E81}" srcOrd="0" destOrd="0" presId="urn:microsoft.com/office/officeart/2005/8/layout/hierarchy3"/>
    <dgm:cxn modelId="{5F1956E9-6DDE-4C9E-A1F3-659297085F14}" type="presParOf" srcId="{CB1402A1-8799-4489-830B-41F43BEC8A60}" destId="{87C16DC0-E598-4B34-A8C3-4D8C04C6C2EF}" srcOrd="1" destOrd="0" presId="urn:microsoft.com/office/officeart/2005/8/layout/hierarchy3"/>
    <dgm:cxn modelId="{C5CF6311-98E3-47B2-9991-4CD76EC926A6}" type="presParOf" srcId="{8365D942-3DDF-4055-8BF9-2B31275C0BAF}" destId="{697BC501-43C0-45E7-A738-98AA240A39D7}" srcOrd="1" destOrd="0" presId="urn:microsoft.com/office/officeart/2005/8/layout/hierarchy3"/>
    <dgm:cxn modelId="{ECDC5CC8-85C8-41D0-BFBC-DEC9A4A0CC55}" type="presParOf" srcId="{697BC501-43C0-45E7-A738-98AA240A39D7}" destId="{37035F95-C623-44FA-B5CC-35AE347B3F95}" srcOrd="0" destOrd="0" presId="urn:microsoft.com/office/officeart/2005/8/layout/hierarchy3"/>
    <dgm:cxn modelId="{6AAD3E74-5345-47F1-8E60-2DE2690EE404}" type="presParOf" srcId="{697BC501-43C0-45E7-A738-98AA240A39D7}" destId="{BBECA815-3AFE-459D-B23D-88B9409BD399}" srcOrd="1" destOrd="0" presId="urn:microsoft.com/office/officeart/2005/8/layout/hierarchy3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6CA64E-C937-4A45-9D4F-E5A6246F105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5ECF17F-F554-4B90-A639-F149DCBF7292}" type="pres">
      <dgm:prSet presAssocID="{916CA64E-C937-4A45-9D4F-E5A6246F10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D16BEA5-4866-413B-8A99-71E2EF7698B4}" type="presOf" srcId="{916CA64E-C937-4A45-9D4F-E5A6246F105D}" destId="{05ECF17F-F554-4B90-A639-F149DCBF7292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2BF1F-2F1E-479A-BBF4-7BE7EB3E42A2}">
      <dsp:nvSpPr>
        <dsp:cNvPr id="0" name=""/>
        <dsp:cNvSpPr/>
      </dsp:nvSpPr>
      <dsp:spPr>
        <a:xfrm>
          <a:off x="0" y="1291"/>
          <a:ext cx="10816045" cy="476408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Georgia" panose="02040502050405020303" pitchFamily="18" charset="0"/>
            </a:rPr>
            <a:t>Результаты внешней проверки годовой отчетности Контрольно-счетной палатой Астраханской области                     за 2023 год:</a:t>
          </a:r>
          <a:endParaRPr lang="ru-RU" sz="2400" kern="1200" dirty="0"/>
        </a:p>
      </dsp:txBody>
      <dsp:txXfrm>
        <a:off x="0" y="1291"/>
        <a:ext cx="10816045" cy="2572608"/>
      </dsp:txXfrm>
    </dsp:sp>
    <dsp:sp modelId="{E61A5C46-B0CF-4788-976E-B4C318702303}">
      <dsp:nvSpPr>
        <dsp:cNvPr id="0" name=""/>
        <dsp:cNvSpPr/>
      </dsp:nvSpPr>
      <dsp:spPr>
        <a:xfrm>
          <a:off x="0" y="1935875"/>
          <a:ext cx="5408022" cy="32769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Georgia" panose="02040502050405020303" pitchFamily="18" charset="0"/>
            </a:rPr>
            <a:t>* Формальное проведение инвентаризации, нарушения при оформлении документов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rgbClr val="002060"/>
            </a:solidFill>
            <a:latin typeface="Georgia" panose="02040502050405020303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Georgia" panose="02040502050405020303" pitchFamily="18" charset="0"/>
            </a:rPr>
            <a:t>* Неэффективное использование бюджетных средств (штрафы, пени, компенсации в связи с задержкой выплаты заработной платы)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0" y="1935875"/>
        <a:ext cx="5408022" cy="3276965"/>
      </dsp:txXfrm>
    </dsp:sp>
    <dsp:sp modelId="{B5F425F4-F0AB-40E3-A4F1-C46D7B51046F}">
      <dsp:nvSpPr>
        <dsp:cNvPr id="0" name=""/>
        <dsp:cNvSpPr/>
      </dsp:nvSpPr>
      <dsp:spPr>
        <a:xfrm>
          <a:off x="5408022" y="1898741"/>
          <a:ext cx="5408022" cy="33512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Georgia" panose="02040502050405020303" pitchFamily="18" charset="0"/>
            </a:rPr>
            <a:t>* Искажение показателей бюджетной отчетности (отражение земельных участков не по актуальной кадастровой стоимости, несвоевременное отражение доходов, неотражение просроченной задолженности)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rgbClr val="002060"/>
            </a:solidFill>
            <a:latin typeface="Georgia" panose="02040502050405020303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Georgia" panose="02040502050405020303" pitchFamily="18" charset="0"/>
            </a:rPr>
            <a:t>* Непринятие мер по сокращению дебиторской задолженности</a:t>
          </a:r>
          <a:endParaRPr lang="ru-RU" sz="2000" kern="1200" dirty="0"/>
        </a:p>
      </dsp:txBody>
      <dsp:txXfrm>
        <a:off x="5408022" y="1898741"/>
        <a:ext cx="5408022" cy="3351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A7D77-8E70-41D9-968A-B1932D1C7257}">
      <dsp:nvSpPr>
        <dsp:cNvPr id="0" name=""/>
        <dsp:cNvSpPr/>
      </dsp:nvSpPr>
      <dsp:spPr>
        <a:xfrm>
          <a:off x="6774" y="261372"/>
          <a:ext cx="6650449" cy="82957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Расчеты по доходам (расходам) </a:t>
          </a:r>
        </a:p>
      </dsp:txBody>
      <dsp:txXfrm>
        <a:off x="31072" y="285670"/>
        <a:ext cx="6601853" cy="780983"/>
      </dsp:txXfrm>
    </dsp:sp>
    <dsp:sp modelId="{172A7FD8-0B23-46C1-889D-0B3C7A605D38}">
      <dsp:nvSpPr>
        <dsp:cNvPr id="0" name=""/>
        <dsp:cNvSpPr/>
      </dsp:nvSpPr>
      <dsp:spPr>
        <a:xfrm>
          <a:off x="671819" y="1090952"/>
          <a:ext cx="665044" cy="515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017"/>
              </a:lnTo>
              <a:lnTo>
                <a:pt x="665044" y="51501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A0730-C129-492C-8446-14E9E36B0E51}">
      <dsp:nvSpPr>
        <dsp:cNvPr id="0" name=""/>
        <dsp:cNvSpPr/>
      </dsp:nvSpPr>
      <dsp:spPr>
        <a:xfrm>
          <a:off x="1336864" y="1224681"/>
          <a:ext cx="5320359" cy="762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разрезе контрагентов и (или) групп контрагентов</a:t>
          </a:r>
        </a:p>
      </dsp:txBody>
      <dsp:txXfrm>
        <a:off x="1359199" y="1247016"/>
        <a:ext cx="5275689" cy="717905"/>
      </dsp:txXfrm>
    </dsp:sp>
    <dsp:sp modelId="{0FFF6E44-C07C-475B-B564-1C77C0B94E1B}">
      <dsp:nvSpPr>
        <dsp:cNvPr id="0" name=""/>
        <dsp:cNvSpPr/>
      </dsp:nvSpPr>
      <dsp:spPr>
        <a:xfrm>
          <a:off x="671819" y="1090952"/>
          <a:ext cx="679774" cy="1295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580"/>
              </a:lnTo>
              <a:lnTo>
                <a:pt x="679774" y="12955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634BF-1F3C-4363-8F01-952811EED829}">
      <dsp:nvSpPr>
        <dsp:cNvPr id="0" name=""/>
        <dsp:cNvSpPr/>
      </dsp:nvSpPr>
      <dsp:spPr>
        <a:xfrm>
          <a:off x="1351593" y="2119072"/>
          <a:ext cx="5320359" cy="534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правовых оснований</a:t>
          </a:r>
        </a:p>
      </dsp:txBody>
      <dsp:txXfrm>
        <a:off x="1367260" y="2134739"/>
        <a:ext cx="5289025" cy="503585"/>
      </dsp:txXfrm>
    </dsp:sp>
    <dsp:sp modelId="{3046847E-CB5A-4305-B1EB-5E1CE01D053A}">
      <dsp:nvSpPr>
        <dsp:cNvPr id="0" name=""/>
        <dsp:cNvSpPr/>
      </dsp:nvSpPr>
      <dsp:spPr>
        <a:xfrm>
          <a:off x="671819" y="1090952"/>
          <a:ext cx="665044" cy="1966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144"/>
              </a:lnTo>
              <a:lnTo>
                <a:pt x="665044" y="19661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00025-D2B7-49E7-A084-507DD4A322CB}">
      <dsp:nvSpPr>
        <dsp:cNvPr id="0" name=""/>
        <dsp:cNvSpPr/>
      </dsp:nvSpPr>
      <dsp:spPr>
        <a:xfrm>
          <a:off x="1336864" y="2789636"/>
          <a:ext cx="5320359" cy="53491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даты исполнения</a:t>
          </a:r>
        </a:p>
      </dsp:txBody>
      <dsp:txXfrm>
        <a:off x="1352531" y="2805303"/>
        <a:ext cx="5289025" cy="503585"/>
      </dsp:txXfrm>
    </dsp:sp>
    <dsp:sp modelId="{52DCC124-897E-4E72-80F2-5D976CBAA7A3}">
      <dsp:nvSpPr>
        <dsp:cNvPr id="0" name=""/>
        <dsp:cNvSpPr/>
      </dsp:nvSpPr>
      <dsp:spPr>
        <a:xfrm>
          <a:off x="671819" y="1090952"/>
          <a:ext cx="665044" cy="2634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793"/>
              </a:lnTo>
              <a:lnTo>
                <a:pt x="665044" y="26347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6A9BE-A451-4FD6-94C3-0E552A4B8E53}">
      <dsp:nvSpPr>
        <dsp:cNvPr id="0" name=""/>
        <dsp:cNvSpPr/>
      </dsp:nvSpPr>
      <dsp:spPr>
        <a:xfrm>
          <a:off x="1336864" y="3458286"/>
          <a:ext cx="5320359" cy="534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иные показатели согласно 157н и УП</a:t>
          </a:r>
        </a:p>
      </dsp:txBody>
      <dsp:txXfrm>
        <a:off x="1352531" y="3473953"/>
        <a:ext cx="5289025" cy="503585"/>
      </dsp:txXfrm>
    </dsp:sp>
    <dsp:sp modelId="{92427E59-8F57-4E89-9BCF-9947CC3F9E81}">
      <dsp:nvSpPr>
        <dsp:cNvPr id="0" name=""/>
        <dsp:cNvSpPr/>
      </dsp:nvSpPr>
      <dsp:spPr>
        <a:xfrm>
          <a:off x="6895220" y="290841"/>
          <a:ext cx="3809407" cy="118232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субсидии АУ/БУ,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юр.лицам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(ИП)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29849" y="325470"/>
        <a:ext cx="3740149" cy="1113069"/>
      </dsp:txXfrm>
    </dsp:sp>
    <dsp:sp modelId="{37035F95-C623-44FA-B5CC-35AE347B3F95}">
      <dsp:nvSpPr>
        <dsp:cNvPr id="0" name=""/>
        <dsp:cNvSpPr/>
      </dsp:nvSpPr>
      <dsp:spPr>
        <a:xfrm>
          <a:off x="7276160" y="1473168"/>
          <a:ext cx="277803" cy="1583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366"/>
              </a:lnTo>
              <a:lnTo>
                <a:pt x="277803" y="158336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CA815-3AFE-459D-B23D-88B9409BD399}">
      <dsp:nvSpPr>
        <dsp:cNvPr id="0" name=""/>
        <dsp:cNvSpPr/>
      </dsp:nvSpPr>
      <dsp:spPr>
        <a:xfrm>
          <a:off x="7553964" y="1622480"/>
          <a:ext cx="3234490" cy="2868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дополнительный аналитический признак, идентифицирующий целевое назначение средств (код цели)</a:t>
          </a:r>
        </a:p>
      </dsp:txBody>
      <dsp:txXfrm>
        <a:off x="7637968" y="1706484"/>
        <a:ext cx="3066482" cy="2700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E3F28-8DC7-4686-B891-BDA1184F84A8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7706A-0C6A-4E9D-BDBC-643B57552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39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A0B3-EDDD-4875-9327-989467307471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F645-0FA2-4A0F-BCF9-4CFB9DEF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00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A0B3-EDDD-4875-9327-989467307471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F645-0FA2-4A0F-BCF9-4CFB9DEF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6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A0B3-EDDD-4875-9327-989467307471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F645-0FA2-4A0F-BCF9-4CFB9DEF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07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A0B3-EDDD-4875-9327-989467307471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F645-0FA2-4A0F-BCF9-4CFB9DEF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0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A0B3-EDDD-4875-9327-989467307471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F645-0FA2-4A0F-BCF9-4CFB9DEF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43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A0B3-EDDD-4875-9327-989467307471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F645-0FA2-4A0F-BCF9-4CFB9DEF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39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A0B3-EDDD-4875-9327-989467307471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F645-0FA2-4A0F-BCF9-4CFB9DEF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1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A0B3-EDDD-4875-9327-989467307471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F645-0FA2-4A0F-BCF9-4CFB9DEF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9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A0B3-EDDD-4875-9327-989467307471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F645-0FA2-4A0F-BCF9-4CFB9DEF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0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A0B3-EDDD-4875-9327-989467307471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F645-0FA2-4A0F-BCF9-4CFB9DEF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0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A0B3-EDDD-4875-9327-989467307471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F645-0FA2-4A0F-BCF9-4CFB9DEF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7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A0B3-EDDD-4875-9327-989467307471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CF645-0FA2-4A0F-BCF9-4CFB9DEF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0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904D81E5AD8BE06E51B89829DCEABF18EA52088D189AB7134FABB69B8826A4C4B1D75A4EED0778D7B4C7B30E471C737799B4F38CBCD0C0F0AC8089C835ZCJ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9A025AD4391957CBE030FCA33A002A42952A69ACA7AFDB3EBA7B18B105DCC04DE1DC279C6FC923106C52E79363D80E40454C02F61D665CDz1l9J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679269"/>
            <a:ext cx="9474926" cy="23176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ПРЕДСТАВЛЕНИЯ ГОДОВОЙ ОТЧЕТНОСТИ ЗА 2023 ГОД ИЗМЕНЕНИЯ В 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БЮДЖЕТНОМ ЗАКОНОДАТЕЛЬСТВЕ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2024 ГОДУ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454536" y="4632959"/>
            <a:ext cx="4336869" cy="116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управления -начальник отдела консолидированной отчетности управления консолидированной отчетности и информационных систем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Телеушева Диляра Адылбековна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504" y="113211"/>
            <a:ext cx="6204431" cy="633984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257210" y="679269"/>
            <a:ext cx="2368733" cy="393627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Решение о проведении инвентаризации (форма 0510439) составляется в электронном виде в соответствии с приказом Минфина России от 15.04.2021               № 61н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01189" y="235133"/>
            <a:ext cx="10929257" cy="522514"/>
          </a:xfrm>
        </p:spPr>
        <p:txBody>
          <a:bodyPr>
            <a:norm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Новые требования к проведению инвентаризации с 01.01.2024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79566" y="818608"/>
            <a:ext cx="10685417" cy="7837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Не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обязательно создавать отдельную инвентаризационную комиссию. Ее функции может выполнять любая комиссия учреждения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79565" y="1702799"/>
            <a:ext cx="10685417" cy="12453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В состав комиссии должны входить минимум 3 человека (председатель комиссии, заместитель председателя, иные члены комиссии). Не допускается включение в состав комиссии лиц, на которые возложена материальная ответственность за объекты, инвентаризируемые комиссией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3107" y="3048547"/>
            <a:ext cx="10685417" cy="11125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При инвентаризации наличных денежных средств, дебиторской и кредиторской задолженности включение в состав комиссии главного бухгалтера (иное уполномоченное лицо, осуществляющее ведение бухгалтерского учета) является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обязательным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3107" y="4300947"/>
            <a:ext cx="10685417" cy="11647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период проведения инвентаризации не допускается изменение состава комиссии, в том числе по уважительной причине.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Заседание комиссии считается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правомочным, если в нем приняли участие не менее двух третей от общего числа членов комиссии. При отсутствии кворума председателем назначается новая дата заседания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6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 useBgFill="1">
        <p:nvSpPr>
          <p:cNvPr id="9" name="Прямоугольник 8"/>
          <p:cNvSpPr/>
          <p:nvPr/>
        </p:nvSpPr>
        <p:spPr>
          <a:xfrm>
            <a:off x="2295624" y="2185452"/>
            <a:ext cx="7796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/>
              </a:rPr>
              <a:t>Показатели дебиторской и кредиторской задолженности в ф. 0503369 раскрываются по номерам счетов с отражением в 1 – 17 разрядах номера счета единых кодов бюджетной классификации</a:t>
            </a:r>
            <a:endParaRPr lang="ru-RU" sz="2400" kern="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71047" y="383323"/>
            <a:ext cx="8845618" cy="1654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финансов Российской Федерации и Федерального казначейства от 15.05.2024 № 02-06-06/44571 и № 07-04-05/02-13047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94585" y="3781936"/>
            <a:ext cx="9022080" cy="1520792"/>
          </a:xfrm>
          <a:gradFill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1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Периодичность представления </a:t>
            </a:r>
            <a:r>
              <a:rPr lang="ru-RU" sz="2700" b="1" dirty="0" smtClean="0"/>
              <a:t>таблиц </a:t>
            </a:r>
            <a:r>
              <a:rPr lang="ru-RU" sz="2700" b="1" dirty="0" smtClean="0"/>
              <a:t>№ </a:t>
            </a:r>
            <a:r>
              <a:rPr lang="ru-RU" sz="2700" b="1" dirty="0" smtClean="0"/>
              <a:t>15 и № 11 </a:t>
            </a:r>
            <a:r>
              <a:rPr lang="ru-RU" sz="2700" b="1" dirty="0" smtClean="0"/>
              <a:t>«Причины увеличения просроченной задолженности» </a:t>
            </a:r>
            <a:r>
              <a:rPr lang="ru-RU" sz="2700" dirty="0" smtClean="0"/>
              <a:t>- </a:t>
            </a:r>
            <a:r>
              <a:rPr lang="ru-RU" sz="2700" dirty="0"/>
              <a:t>на 1 июля, 1 октября текущего финансового года, на 1 января года, следующего за </a:t>
            </a:r>
            <a:r>
              <a:rPr lang="ru-RU" sz="2700" dirty="0" smtClean="0"/>
              <a:t>отчетным (п. 159.8 Инструкции № </a:t>
            </a:r>
            <a:r>
              <a:rPr lang="ru-RU" sz="2700" dirty="0" smtClean="0"/>
              <a:t>191н, п. 63.5 Инструкции № 33н)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dirty="0" smtClean="0"/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38697" y="5329552"/>
            <a:ext cx="8154430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Финансовым органом не представляются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55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36" y="60960"/>
            <a:ext cx="4843265" cy="62614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34501" y="60961"/>
            <a:ext cx="6844288" cy="49029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По </a:t>
            </a:r>
            <a:r>
              <a:rPr lang="ru-RU" sz="1400" b="1" dirty="0">
                <a:solidFill>
                  <a:schemeClr val="tx1"/>
                </a:solidFill>
              </a:rPr>
              <a:t>элементу вида расходов "247 Закупка энергетических ресурсов" </a:t>
            </a:r>
            <a:r>
              <a:rPr lang="ru-RU" sz="1400" dirty="0">
                <a:solidFill>
                  <a:schemeClr val="tx1"/>
                </a:solidFill>
              </a:rPr>
              <a:t>отражаются расходы бюджетов бюджетной системы Российской Федерации, государственных (муниципальных) бюджетных и автономных учреждений на оплату: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               счетов</a:t>
            </a:r>
            <a:r>
              <a:rPr lang="ru-RU" sz="1400" dirty="0">
                <a:solidFill>
                  <a:schemeClr val="tx1"/>
                </a:solidFill>
              </a:rPr>
              <a:t>, выставленных государственным (муниципальным) органам и учреждениям в рамках договоров поставки энергетических ресурсов (электроэнергии, газа природного и сжиженного (за исключением заправки автотранспорта, работающего на газомоторном топливе, и бытовых газовых баллонов на заправочных станциях, осуществляющих розничную продажу газа), договоров теплоснабжения, договоров теплоснабжения и поставки горячей воды, договоров горячего водоснабжения, </a:t>
            </a:r>
            <a:r>
              <a:rPr lang="ru-RU" sz="1400" dirty="0" smtClean="0">
                <a:solidFill>
                  <a:srgbClr val="FF0000"/>
                </a:solidFill>
              </a:rPr>
              <a:t>договоров </a:t>
            </a:r>
            <a:r>
              <a:rPr lang="ru-RU" sz="1400" b="1" u="sng" dirty="0" smtClean="0">
                <a:solidFill>
                  <a:srgbClr val="FF0000"/>
                </a:solidFill>
              </a:rPr>
              <a:t>холодного водоснабжения</a:t>
            </a:r>
            <a:r>
              <a:rPr lang="ru-RU" sz="1400" dirty="0" smtClean="0">
                <a:solidFill>
                  <a:srgbClr val="FF0000"/>
                </a:solidFill>
              </a:rPr>
              <a:t>, </a:t>
            </a:r>
            <a:r>
              <a:rPr lang="ru-RU" sz="1400" b="1" u="sng" dirty="0" smtClean="0">
                <a:solidFill>
                  <a:srgbClr val="FF0000"/>
                </a:solidFill>
              </a:rPr>
              <a:t>водоотведения</a:t>
            </a:r>
            <a:r>
              <a:rPr lang="ru-RU" sz="1400" dirty="0" smtClean="0">
                <a:solidFill>
                  <a:srgbClr val="FF0000"/>
                </a:solidFill>
              </a:rPr>
              <a:t> (с учетом платы за негативное воздействие на работу централизованной системы водоотведения, платы за сброс загрязняющих веществ в составе сточных вод сверх установленных нормативов состава сточных вод, выставленной организацией, осуществляющей водоотведение), </a:t>
            </a:r>
            <a:r>
              <a:rPr lang="ru-RU" sz="1400" b="1" u="sng" dirty="0" smtClean="0">
                <a:solidFill>
                  <a:srgbClr val="FF0000"/>
                </a:solidFill>
              </a:rPr>
              <a:t>ассенизации</a:t>
            </a:r>
            <a:r>
              <a:rPr lang="ru-RU" sz="1400" dirty="0" smtClean="0">
                <a:solidFill>
                  <a:srgbClr val="FF0000"/>
                </a:solidFill>
              </a:rPr>
              <a:t> (вывоза жидких бытовых отходов при отсутствии централизованной системы канализации),</a:t>
            </a:r>
            <a:r>
              <a:rPr lang="ru-RU" sz="1400" dirty="0" smtClean="0">
                <a:solidFill>
                  <a:schemeClr val="tx1"/>
                </a:solidFill>
              </a:rPr>
              <a:t> включая </a:t>
            </a:r>
            <a:r>
              <a:rPr lang="ru-RU" sz="1400" dirty="0">
                <a:solidFill>
                  <a:schemeClr val="tx1"/>
                </a:solidFill>
              </a:rPr>
              <a:t>оплату задолженности за указанные потребленные энергетические ресурсы;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               услуг </a:t>
            </a:r>
            <a:r>
              <a:rPr lang="ru-RU" sz="1400" dirty="0">
                <a:solidFill>
                  <a:schemeClr val="tx1"/>
                </a:solidFill>
              </a:rPr>
              <a:t>транспортировки указанных энергетических ресурсов по газораспределительным и электрическим и теплосетям (при ее наличии), а также иных снабженческо-сбытовых услуг, включенных в договор поставки;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               энергосервисных </a:t>
            </a:r>
            <a:r>
              <a:rPr lang="ru-RU" sz="1400" dirty="0">
                <a:solidFill>
                  <a:schemeClr val="tx1"/>
                </a:solidFill>
              </a:rPr>
              <a:t>договоров (контрактов), в которых цена определена как процент стоимости сэкономленных энергетических ресурсов.</a:t>
            </a:r>
          </a:p>
          <a:p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17056" y="5137446"/>
            <a:ext cx="6592388" cy="9753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Применяется к правоотношениям, возникающим при составлении и исполнении бюджетов, начиная с бюджетов на 2025 год и плановый период 2026 и 2027 годов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1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792039"/>
              </p:ext>
            </p:extLst>
          </p:nvPr>
        </p:nvGraphicFramePr>
        <p:xfrm>
          <a:off x="513806" y="766445"/>
          <a:ext cx="5651863" cy="4745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014"/>
                <a:gridCol w="4915849"/>
              </a:tblGrid>
              <a:tr h="178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Код формы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 anchor="b"/>
                </a:tc>
              </a:tr>
              <a:tr h="445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0504512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Решение о командировании на территории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/>
                </a:tc>
              </a:tr>
              <a:tr h="445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0504513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Изменение Решения о командировании на территории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/>
                </a:tc>
              </a:tr>
              <a:tr h="445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0504515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Решение о командировании на территорию иностранного государства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/>
                </a:tc>
              </a:tr>
              <a:tr h="445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0504516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Изменение Решения о командировании на территорию иностранного государства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/>
                </a:tc>
              </a:tr>
              <a:tr h="665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0504517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Решение о компенсации расходов на оплату стоимости проезда и провоза багажа для лиц, работающих в районах Крайнего Севера и приравненных к ним местностях, и членов их семей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/>
                </a:tc>
              </a:tr>
              <a:tr h="445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0504518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Заявка-обоснование закупки товаров, работ, услуг малого объема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/>
                </a:tc>
              </a:tr>
              <a:tr h="225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0504520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Отчет о расходах подотчетного лица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/>
                </a:tc>
              </a:tr>
              <a:tr h="225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0510431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Ведомость группового начисления доходов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/>
                </a:tc>
              </a:tr>
              <a:tr h="272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0510433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Акт о консервации (расконсервации) объекта основных средств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/>
                </a:tc>
              </a:tr>
              <a:tr h="272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0510432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Извещение о начислении доходов (уточнении начисления)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/>
                </a:tc>
              </a:tr>
              <a:tr h="445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0510434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Акт приема-передачи объектов, полученных в личное пользование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/>
                </a:tc>
              </a:tr>
              <a:tr h="233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0510435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Акт об утилизации (уничтожении) материальных ценностей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144782"/>
              </p:ext>
            </p:extLst>
          </p:nvPr>
        </p:nvGraphicFramePr>
        <p:xfrm>
          <a:off x="6165669" y="757736"/>
          <a:ext cx="5695405" cy="4755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4026"/>
                <a:gridCol w="4531379"/>
              </a:tblGrid>
              <a:tr h="1720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Код формы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</a:tr>
              <a:tr h="429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0510436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Акт о признании безнадежной к взысканию задолженности по доходам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/>
                </a:tc>
              </a:tr>
              <a:tr h="429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0510437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Решение о списании задолженности, невостребованной кредиторами, со счета </a:t>
                      </a:r>
                      <a:r>
                        <a:rPr lang="ru-RU" sz="1400" u="none" strike="noStrike" dirty="0" smtClean="0">
                          <a:effectLst/>
                        </a:rPr>
                        <a:t>_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/>
                </a:tc>
              </a:tr>
              <a:tr h="356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0510439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Решение о проведении инвентаризации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/>
                </a:tc>
              </a:tr>
              <a:tr h="429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0510440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Решение о прекращении признания активами объектов нефинансовых 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/>
                </a:tc>
              </a:tr>
              <a:tr h="356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0510441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Решение о признании объектов нефинансовых 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/>
                </a:tc>
              </a:tr>
              <a:tr h="429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0510442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Решение об оценке стоимости имущества, отчуждаемого не в пользу организаций бюджетной сферы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" marR="5487" marT="5487" marB="0"/>
                </a:tc>
              </a:tr>
              <a:tr h="429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0510445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Решение о признании (восстановлении) сомнительной задолженности по доходам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/>
                </a:tc>
              </a:tr>
              <a:tr h="2718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0510446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Решении о восстановлении кредиторской задолженности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/>
                </a:tc>
              </a:tr>
              <a:tr h="330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0510447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Изменение Решения о проведении инвентаризации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/>
                </a:tc>
              </a:tr>
              <a:tr h="429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0510836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Акт о результатах инвентаризации наличных денежных средств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/>
                </a:tc>
              </a:tr>
              <a:tr h="260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0510837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Ведомость начисления доходов бюджета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/>
                </a:tc>
              </a:tr>
              <a:tr h="4145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0510838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Ведомость выпадающих доходов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84960" y="113257"/>
            <a:ext cx="9022080" cy="5225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Действующие формы электронных документов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128342"/>
              </p:ext>
            </p:extLst>
          </p:nvPr>
        </p:nvGraphicFramePr>
        <p:xfrm>
          <a:off x="879566" y="1214936"/>
          <a:ext cx="10432868" cy="4789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2268"/>
                <a:gridCol w="8300600"/>
              </a:tblGrid>
              <a:tr h="3308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Код формы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Наименование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0510448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Акт о приеме-передаче объектов нефинансовых активов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/>
                </a:tc>
              </a:tr>
              <a:tr h="330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0510450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Накладная на внутреннее перемещение объектов нефинансовых активов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/>
                </a:tc>
              </a:tr>
              <a:tr h="2617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0510451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Требование-накладная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/>
                </a:tc>
              </a:tr>
              <a:tr h="334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0510452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Акт приемки товаров, работ, услуг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/>
                </a:tc>
              </a:tr>
              <a:tr h="2244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0510453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Извещение о трансферте, передаваемом с условием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/>
                </a:tc>
              </a:tr>
              <a:tr h="2617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0510521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Заявка-обоснование закупки товаров, работ, услуг малого объема через подотчетное лицо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/>
                </a:tc>
              </a:tr>
              <a:tr h="254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0510454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Акт о списании объектов нефинансовых активов (кроме транспортных средств</a:t>
                      </a:r>
                      <a:r>
                        <a:rPr lang="ru-RU" sz="2000" u="none" strike="noStrike" dirty="0" smtClean="0">
                          <a:effectLst/>
                        </a:rPr>
                        <a:t>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/>
                </a:tc>
              </a:tr>
              <a:tr h="245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0510456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Акт о списании транспортного </a:t>
                      </a:r>
                      <a:r>
                        <a:rPr lang="ru-RU" sz="2000" u="none" strike="noStrike" dirty="0" smtClean="0">
                          <a:effectLst/>
                        </a:rPr>
                        <a:t>средства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/>
                </a:tc>
              </a:tr>
              <a:tr h="218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0510458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Накладная на отпуск материальных ценностей на </a:t>
                      </a:r>
                      <a:r>
                        <a:rPr lang="ru-RU" sz="2000" u="none" strike="noStrike" dirty="0" smtClean="0">
                          <a:effectLst/>
                        </a:rPr>
                        <a:t>сторону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/>
                </a:tc>
              </a:tr>
              <a:tr h="2617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0510460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Акт о списании материальных запасов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/>
                </a:tc>
              </a:tr>
              <a:tr h="3332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0510461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Акт о списании бланков строгой отчетности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/>
                </a:tc>
              </a:tr>
              <a:tr h="313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0510463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Акт о результатах инвентаризации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79566" y="113256"/>
            <a:ext cx="10432868" cy="11016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Ф</a:t>
            </a:r>
            <a:r>
              <a:rPr lang="ru-RU" sz="2800" b="1" dirty="0" smtClean="0">
                <a:solidFill>
                  <a:srgbClr val="FF0000"/>
                </a:solidFill>
              </a:rPr>
              <a:t>ормы электронных документов с 01.01.2024                                     (приказы МФ РФ от 28.06.2022 № 100н, от 07.11.2022 № 157н)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84960" y="428567"/>
            <a:ext cx="9022080" cy="5225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Акт приемки товаров, работ, услуг (ф. 0510452)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84142" y="1198179"/>
            <a:ext cx="10023715" cy="9301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Письмо Минфина РФ от 14.03.2024  № 02-06-09/23030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84142" y="2375443"/>
            <a:ext cx="10023716" cy="3394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000" dirty="0" smtClean="0"/>
              <a:t>Акт приемки (ф. 0510452) применяется в случае приемки товаров, работ услуг, предусмотренной договором, информация о котором не размещается в реестре контрактов ЕИС в сфере закупок</a:t>
            </a:r>
          </a:p>
          <a:p>
            <a:r>
              <a:rPr lang="ru-RU" sz="2000" dirty="0" smtClean="0"/>
              <a:t>2.   В случае отсутствия приемочной комиссии подписание документа и приемке  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осуществляется ответственным лицом</a:t>
            </a:r>
          </a:p>
          <a:p>
            <a:pPr marL="342900" indent="-342900">
              <a:buAutoNum type="arabicPeriod" startAt="3"/>
            </a:pPr>
            <a:r>
              <a:rPr lang="ru-RU" sz="2000" dirty="0" smtClean="0"/>
              <a:t>Участие представителя поставщика (исполнителя) в приемке устанавливаются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условиями договора</a:t>
            </a:r>
          </a:p>
          <a:p>
            <a:r>
              <a:rPr lang="ru-RU" sz="2000" dirty="0" smtClean="0"/>
              <a:t>4.  Направление Акта приемки (ф. 0510452) поставщику для его подписания после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приемки товаров, работ, услуг и утверждения его руководителем не соответствует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положениям Приказа 61н</a:t>
            </a:r>
          </a:p>
          <a:p>
            <a:pPr marL="342900" indent="-342900" algn="ctr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4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76568"/>
              </p:ext>
            </p:extLst>
          </p:nvPr>
        </p:nvGraphicFramePr>
        <p:xfrm>
          <a:off x="1047882" y="1104578"/>
          <a:ext cx="10702835" cy="4301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7444"/>
                <a:gridCol w="8515391"/>
              </a:tblGrid>
              <a:tr h="480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Код формы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Наименование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</a:tr>
              <a:tr h="953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0510464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остатков на счетах учета денежных средств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/>
                </a:tc>
              </a:tr>
              <a:tr h="953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0510465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(сличительная ведомость) бланков строгой отчетности и денежных документов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/>
                </a:tc>
              </a:tr>
              <a:tr h="953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0510466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(сличительная ведомость) по объектам нефинансовых активов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/>
                </a:tc>
              </a:tr>
              <a:tr h="480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0510467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наличных денежных средств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/>
                </a:tc>
              </a:tr>
              <a:tr h="480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0510467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расчетов по поступлениям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3" marR="5413" marT="5413" marB="0"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84960" y="113256"/>
            <a:ext cx="9022080" cy="99132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Ф</a:t>
            </a:r>
            <a:r>
              <a:rPr lang="ru-RU" sz="3200" b="1" dirty="0" smtClean="0">
                <a:solidFill>
                  <a:srgbClr val="FF0000"/>
                </a:solidFill>
              </a:rPr>
              <a:t>ормы электронных документов с 01.01.2025</a:t>
            </a:r>
            <a:r>
              <a:rPr lang="en-US" sz="3200" b="1" dirty="0" smtClean="0">
                <a:solidFill>
                  <a:srgbClr val="FF0000"/>
                </a:solidFill>
              </a:rPr>
              <a:t> (</a:t>
            </a:r>
            <a:r>
              <a:rPr lang="ru-RU" sz="3200" b="1" dirty="0" smtClean="0">
                <a:solidFill>
                  <a:srgbClr val="FF0000"/>
                </a:solidFill>
              </a:rPr>
              <a:t>приказ МФ РФ от 30.10.2023 № 174н)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6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9554484"/>
              </p:ext>
            </p:extLst>
          </p:nvPr>
        </p:nvGraphicFramePr>
        <p:xfrm>
          <a:off x="905692" y="182881"/>
          <a:ext cx="10162902" cy="668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905692" y="1217475"/>
            <a:ext cx="467920" cy="668458"/>
            <a:chOff x="1" y="-1"/>
            <a:chExt cx="467920" cy="668458"/>
          </a:xfrm>
        </p:grpSpPr>
        <p:sp>
          <p:nvSpPr>
            <p:cNvPr id="9" name="Нашивка 8"/>
            <p:cNvSpPr/>
            <p:nvPr/>
          </p:nvSpPr>
          <p:spPr>
            <a:xfrm rot="5400000">
              <a:off x="-100268" y="100268"/>
              <a:ext cx="668458" cy="46792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1" y="233959"/>
              <a:ext cx="467920" cy="200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905692" y="2252069"/>
            <a:ext cx="467920" cy="668458"/>
            <a:chOff x="1" y="-1"/>
            <a:chExt cx="467920" cy="668458"/>
          </a:xfrm>
        </p:grpSpPr>
        <p:sp>
          <p:nvSpPr>
            <p:cNvPr id="13" name="Нашивка 12"/>
            <p:cNvSpPr/>
            <p:nvPr/>
          </p:nvSpPr>
          <p:spPr>
            <a:xfrm rot="5400000">
              <a:off x="-100268" y="100268"/>
              <a:ext cx="668458" cy="46792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1" y="233959"/>
              <a:ext cx="467920" cy="200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05692" y="3314220"/>
            <a:ext cx="467920" cy="668458"/>
            <a:chOff x="1" y="-1"/>
            <a:chExt cx="467920" cy="668458"/>
          </a:xfrm>
        </p:grpSpPr>
        <p:sp>
          <p:nvSpPr>
            <p:cNvPr id="17" name="Нашивка 16"/>
            <p:cNvSpPr/>
            <p:nvPr/>
          </p:nvSpPr>
          <p:spPr>
            <a:xfrm rot="5400000">
              <a:off x="-100268" y="100268"/>
              <a:ext cx="668458" cy="46792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Нашивка 4"/>
            <p:cNvSpPr/>
            <p:nvPr/>
          </p:nvSpPr>
          <p:spPr>
            <a:xfrm>
              <a:off x="1" y="233959"/>
              <a:ext cx="467920" cy="200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05692" y="4216638"/>
            <a:ext cx="467920" cy="668458"/>
            <a:chOff x="1" y="-1"/>
            <a:chExt cx="467920" cy="668458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100268" y="100268"/>
              <a:ext cx="668458" cy="46792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1" y="233959"/>
              <a:ext cx="467920" cy="200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05692" y="5096529"/>
            <a:ext cx="467920" cy="668458"/>
            <a:chOff x="1" y="-1"/>
            <a:chExt cx="467920" cy="668458"/>
          </a:xfrm>
        </p:grpSpPr>
        <p:sp>
          <p:nvSpPr>
            <p:cNvPr id="25" name="Нашивка 24"/>
            <p:cNvSpPr/>
            <p:nvPr/>
          </p:nvSpPr>
          <p:spPr>
            <a:xfrm rot="5400000">
              <a:off x="-100268" y="100268"/>
              <a:ext cx="668458" cy="46792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Нашивка 4"/>
            <p:cNvSpPr/>
            <p:nvPr/>
          </p:nvSpPr>
          <p:spPr>
            <a:xfrm>
              <a:off x="1" y="233959"/>
              <a:ext cx="467920" cy="200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sp>
        <p:nvSpPr>
          <p:cNvPr id="28" name="Скругленный прямоугольник 27"/>
          <p:cNvSpPr/>
          <p:nvPr/>
        </p:nvSpPr>
        <p:spPr>
          <a:xfrm>
            <a:off x="1606611" y="1142169"/>
            <a:ext cx="10137228" cy="6684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Приведение НПА в соответствие с требованиями законодательства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580711" y="1961034"/>
            <a:ext cx="10137228" cy="12183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Актуализация </a:t>
            </a:r>
            <a:r>
              <a:rPr lang="ru-RU" sz="2400" dirty="0"/>
              <a:t>данных учета и отчетности об объемах ДЗ путем проведения ее инвентаризации и принятия решений, направленных на реализацию федеральными стандартами положений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80711" y="3279234"/>
            <a:ext cx="10137228" cy="7826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Мониторинг </a:t>
            </a:r>
            <a:r>
              <a:rPr lang="ru-RU" sz="2400" dirty="0" smtClean="0"/>
              <a:t> </a:t>
            </a:r>
            <a:r>
              <a:rPr lang="ru-RU" sz="2400" dirty="0"/>
              <a:t>динамики </a:t>
            </a:r>
            <a:r>
              <a:rPr lang="ru-RU" sz="2400" dirty="0" smtClean="0"/>
              <a:t>ДЗ и оценка </a:t>
            </a:r>
            <a:r>
              <a:rPr lang="ru-RU" sz="2400" dirty="0"/>
              <a:t>исполнения полномочий по администрированию доходов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580711" y="4208135"/>
            <a:ext cx="10137228" cy="6684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Повышение качества претензионно-исковой работы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607662" y="4954822"/>
            <a:ext cx="10137228" cy="8404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Активизация </a:t>
            </a:r>
            <a:r>
              <a:rPr lang="ru-RU" sz="2400" dirty="0"/>
              <a:t>деятельности органов государственного (муниципального) финансового контроля на данном направлении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2340203" y="296138"/>
            <a:ext cx="9022080" cy="58042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Поручение Президента РФ от 02.07.2023 № Пр-1313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294" y="-4965"/>
            <a:ext cx="2002220" cy="10916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ДОКЛАД - ЕЖЕГОДНО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833242" y="126126"/>
            <a:ext cx="5880538" cy="10247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План мероприятий по сокращению дебиторской задолженности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03" y="126124"/>
            <a:ext cx="5088252" cy="647962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498155" y="1150884"/>
            <a:ext cx="6326605" cy="867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Инвентаризация дебиторской задолженности по состоянию на 1 июля отчетного года, на 1 января года, следующего за отчетным годом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98155" y="2601307"/>
            <a:ext cx="2993512" cy="1111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Признание безнадежной к взысканию  и списание                (ф. 0510436)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26836" y="2624954"/>
            <a:ext cx="3097924" cy="10878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Признание сомнительной и отнесение на забалансовый счет (ф. 0510445)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6979145" y="2017988"/>
            <a:ext cx="509477" cy="567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9806152" y="2017988"/>
            <a:ext cx="547852" cy="567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5498155" y="3965025"/>
            <a:ext cx="6326605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Своевременное уточнение невыясненных платежей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98155" y="4564108"/>
            <a:ext cx="6326605" cy="6227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 за исполнением условий заключенных контрактов, договоров, соглашений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98154" y="5328727"/>
            <a:ext cx="6326605" cy="543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Принудительное взыскание просроченной дебиторской задолженности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7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12" y="0"/>
            <a:ext cx="10180319" cy="58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79566" y="113257"/>
            <a:ext cx="10991868" cy="2335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Мониторинг просроченной дебиторской задолженности (бюджет субъекта)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670923"/>
              </p:ext>
            </p:extLst>
          </p:nvPr>
        </p:nvGraphicFramePr>
        <p:xfrm>
          <a:off x="141889" y="393862"/>
          <a:ext cx="11887200" cy="6288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2412"/>
                <a:gridCol w="1536334"/>
                <a:gridCol w="1567373"/>
                <a:gridCol w="1567373"/>
                <a:gridCol w="1613929"/>
                <a:gridCol w="1489779"/>
              </a:tblGrid>
              <a:tr h="16582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тыс.руб.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Наименование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администратора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доходов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01.07.2023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01.10.2023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01.01.2024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01.04.2024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01.06.2024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Служба ЗАГС Астраханской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   491,0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   491,0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 491,0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  491,0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491,0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Министерство физической культуры и спорта Астраханской 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  23,9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     23,9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   23,9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    23,9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   6,9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23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Министерство государственного управления, информационных технологий и связи Астраханской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       - 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        - 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27 369,2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27 317,9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27 317,9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Министерство строительства и жилищно-коммунального хозяйства Астраханской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82 346,6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121 759,7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312 150,1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319 117,9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319 340,0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Министерство имущественных и градостроительных отношений Астраханской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45 053,6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41 864,2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41 522,4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45 350,1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46 989,8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8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Министерство экономического развития Астраханской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5 424,0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4 112,4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3 630,7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3 600,7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3 593,2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Министерство образования и науки Астраханской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2 804,5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3 796,3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4 105,1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 4 483,0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4 582,9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Министерство труда и социального развития Астраханской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21 373,0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20 714,4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23 471,4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23 080,9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23 753,5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Министерство транспорта и дорожной инфраструктуры Астраханской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56 898,9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56 898,8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30 424,2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30 639,3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36 540,6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Агентство по занятости населения Астраханской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4 806,8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4 352,5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11 184,3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 9 276,1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9 270,8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Служба строительного надзора Астраханской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3 789,7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3 789,7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3 156,8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 3 646,8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3 767,3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Служба природопользования и охраны окружающей среды Астраханской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2 255,1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3 094,4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3 505,3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 3 598,7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3 886,9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Служба по тарифам Астраханской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 554,7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 554,7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   565,7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    880,7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565,7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Служба жилищного надзора Астраханской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16 965,5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12 309,3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10 093,4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 7 590,0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7 118,1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Министерство финансов Астраханской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6 872,7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6 852,9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6 793,0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 6 844,8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6 873,8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Министерство промышленности, торговли и энергетики Астраханской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     -  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20 000,0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20 000,0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25 000,0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25 245,0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Агентство по делам молодежи Астраханской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2 188,3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2 188,3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   13,0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         - 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      - 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Министерство региональной безопасности Астраханской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     -  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      -  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   46,7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        2,4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     2,3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Министерство культуры Астраханской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     -  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      -  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 226,7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    10,6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   10,6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Служба государственного технического надзора Астраханской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     -  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     0,5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     2,3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       -  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      - 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6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</a:rPr>
                        <a:t>Итого: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            251 848,3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             302 803,0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             498 775,2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              510 954,8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           519 356,3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7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79566" y="113257"/>
            <a:ext cx="10991868" cy="2335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Мониторинг просроченной дебиторской задолженности (местные бюджеты)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089691"/>
              </p:ext>
            </p:extLst>
          </p:nvPr>
        </p:nvGraphicFramePr>
        <p:xfrm>
          <a:off x="628431" y="709448"/>
          <a:ext cx="11053816" cy="5249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5919"/>
                <a:gridCol w="1533395"/>
                <a:gridCol w="1757910"/>
                <a:gridCol w="1796126"/>
                <a:gridCol w="1815233"/>
                <a:gridCol w="1815233"/>
              </a:tblGrid>
              <a:tr h="30745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тыс.руб.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Наименование МО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01.07.2023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01.10.2023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01.01.2024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01.04.2024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01.06.2024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Ахтубинский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      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   6 312,2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   7 859,2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 8 051,00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   6 622,8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Володарский район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4 182,6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   5 235,4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    5 229,3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  5 430,90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   5 390,9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Енотаевский район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23 538,4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 22 807,3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 20 055,9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24 553,70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  20 125,4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Икрянинский район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     -  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         8,3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           8,3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      42,70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         42,7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Камызякский район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     -  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43 727,8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  51 172,1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83 391,50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  63 213,1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Красноярский район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8 578,3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  7 260,1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    7 717,1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 7 632,80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    7 388,2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Лиманский район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11 675,1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11 675,1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  11 680,8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11 100,70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    8 576,5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Наримановский район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11 549,2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23 206,6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 15 695,7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14 859,50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  82 558,7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Приволжский район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34 816,8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32 187,3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 36 337,6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35 857,80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  35 720,1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Харабалинский район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     -  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61 691,8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 69 062,0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82 093,00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  89 095,6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Черноярский район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4 180,7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  4 048,7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   2 912,0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  2 868,50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    2 868,5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ЗАТО Знаменск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887,3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  1 733,0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   2 259,8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 2 045,80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    2 064,6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Город Астрахань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     -  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          -  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        56,1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                    4 677,60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                         3 846,4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Итого: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                 99 408,4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            </a:t>
                      </a:r>
                      <a:r>
                        <a:rPr lang="ru-RU" sz="1600" b="1" u="none" strike="noStrike" dirty="0" smtClean="0">
                          <a:effectLst/>
                        </a:rPr>
                        <a:t>       </a:t>
                      </a:r>
                      <a:r>
                        <a:rPr lang="ru-RU" sz="1600" b="1" u="none" strike="noStrike" dirty="0">
                          <a:effectLst/>
                        </a:rPr>
                        <a:t>219 893,6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                 </a:t>
                      </a:r>
                      <a:r>
                        <a:rPr lang="ru-RU" sz="1600" b="1" u="none" strike="noStrike" dirty="0" smtClean="0">
                          <a:effectLst/>
                        </a:rPr>
                        <a:t>   </a:t>
                      </a:r>
                      <a:r>
                        <a:rPr lang="ru-RU" sz="1600" b="1" u="none" strike="noStrike" dirty="0">
                          <a:effectLst/>
                        </a:rPr>
                        <a:t>230 045,9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                     282 605,5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                     327 513,5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8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274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006" y="304801"/>
            <a:ext cx="8473440" cy="12366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Соглашение о мерах по социально-экономическому развитию и оздоровлению государственных финансов Астраханской области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424" y="1620522"/>
            <a:ext cx="6096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Распоряжение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Правительства Астраханской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области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28.02.2018 №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94-Пр «О плане мероприятий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(«дорожной карте» по погашению кредиторской задолженности консолидированного бюджета Астраханской области»</a:t>
            </a:r>
          </a:p>
          <a:p>
            <a:r>
              <a:rPr lang="ru-RU" sz="1600" b="1" dirty="0" smtClean="0">
                <a:latin typeface="Times New Roman" panose="02020603050405020304" pitchFamily="18" charset="0"/>
              </a:rPr>
              <a:t>(с изм.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 29.03.2024 № 80-Пр)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  <a:hlinkClick r:id="rId3"/>
            </a:endParaRPr>
          </a:p>
          <a:p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1851" y="3021874"/>
            <a:ext cx="11094719" cy="10363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ДОЛЯ ПРОСРОЧЕННОЙ КРЕДИТОРСКОЙ ЗАДОЛЖЕННОСТИ </a:t>
            </a:r>
            <a:r>
              <a:rPr lang="ru-RU" sz="1400" b="1" dirty="0" smtClean="0">
                <a:solidFill>
                  <a:srgbClr val="FF0000"/>
                </a:solidFill>
              </a:rPr>
              <a:t>КОНСОЛИДИРОВАННОГО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БЮДЖЕТА </a:t>
            </a:r>
            <a:r>
              <a:rPr lang="ru-RU" sz="1400" dirty="0"/>
              <a:t>АСТРАХАНСКОЙ ОБЛАСТИ И ГОСУДАРСТВЕННЫХ </a:t>
            </a:r>
            <a:r>
              <a:rPr lang="ru-RU" sz="1400" b="1" dirty="0" smtClean="0">
                <a:solidFill>
                  <a:srgbClr val="FF0000"/>
                </a:solidFill>
              </a:rPr>
              <a:t>(МУНИЦИПАЛЬНЫХ) </a:t>
            </a:r>
            <a:r>
              <a:rPr lang="ru-RU" sz="1400" dirty="0" smtClean="0"/>
              <a:t>БЮДЖЕТНЫХ (АВТОНОМНЫХ) </a:t>
            </a:r>
            <a:r>
              <a:rPr lang="ru-RU" sz="1400" dirty="0"/>
              <a:t>УЧРЕЖДЕНИЙ АСТРАХАНСКОЙ ОБЛАСТИ В РАСХОДАХ КОНСОЛИДИРОВАННОГО БЮДЖЕТА АСТРАХАНСКОЙ ОБЛАСТИ (БЕЗ УЧЕТА ОБЪЕМА ПРОСРОЧЕННОЙ КРЕДИТОРСКОЙ ЗАДОЛЖЕННОСТИ ЗА СЧЕТ СРЕДСТВ ОБЯЗАТЕЛЬНОГО МЕДИЦИНСКОГО СТРАХОВАНИЯ И СРЕДСТВ ОТ ПРИНОСЯЩЕЙ ДОХОД ДЕЯТЕЛЬНОСТИ)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5760" y="4379817"/>
            <a:ext cx="11460480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00" dirty="0">
              <a:latin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</a:rPr>
              <a:t>Значение целевого показателя </a:t>
            </a:r>
            <a:r>
              <a:rPr lang="ru-RU" sz="900" dirty="0">
                <a:latin typeface="Times New Roman" panose="02020603050405020304" pitchFamily="18" charset="0"/>
              </a:rPr>
              <a:t>	</a:t>
            </a:r>
            <a:endParaRPr lang="ru-RU" sz="900" dirty="0" smtClean="0">
              <a:latin typeface="Times New Roman" panose="02020603050405020304" pitchFamily="18" charset="0"/>
            </a:endParaRPr>
          </a:p>
          <a:p>
            <a:pPr algn="ctr"/>
            <a:endParaRPr lang="ru-RU" sz="900" dirty="0">
              <a:latin typeface="Times New Roman" panose="02020603050405020304" pitchFamily="18" charset="0"/>
            </a:endParaRPr>
          </a:p>
          <a:p>
            <a:pPr algn="ctr"/>
            <a:r>
              <a:rPr lang="ru-RU" sz="1050" dirty="0">
                <a:latin typeface="Times New Roman" panose="02020603050405020304" pitchFamily="18" charset="0"/>
              </a:rPr>
              <a:t>на </a:t>
            </a:r>
            <a:r>
              <a:rPr lang="ru-RU" sz="1050" dirty="0" smtClean="0">
                <a:latin typeface="Times New Roman" panose="02020603050405020304" pitchFamily="18" charset="0"/>
              </a:rPr>
              <a:t>01.04.2024 </a:t>
            </a:r>
            <a:r>
              <a:rPr lang="ru-RU" sz="1050" dirty="0">
                <a:latin typeface="Times New Roman" panose="02020603050405020304" pitchFamily="18" charset="0"/>
              </a:rPr>
              <a:t>	на </a:t>
            </a:r>
            <a:r>
              <a:rPr lang="ru-RU" sz="1050" dirty="0" smtClean="0">
                <a:latin typeface="Times New Roman" panose="02020603050405020304" pitchFamily="18" charset="0"/>
              </a:rPr>
              <a:t>01.07.2024 </a:t>
            </a:r>
            <a:r>
              <a:rPr lang="ru-RU" sz="1050" dirty="0">
                <a:latin typeface="Times New Roman" panose="02020603050405020304" pitchFamily="18" charset="0"/>
              </a:rPr>
              <a:t>	на </a:t>
            </a:r>
            <a:r>
              <a:rPr lang="ru-RU" sz="1050" dirty="0" smtClean="0">
                <a:latin typeface="Times New Roman" panose="02020603050405020304" pitchFamily="18" charset="0"/>
              </a:rPr>
              <a:t>01.10.2024 </a:t>
            </a:r>
            <a:r>
              <a:rPr lang="ru-RU" sz="1050" dirty="0">
                <a:latin typeface="Times New Roman" panose="02020603050405020304" pitchFamily="18" charset="0"/>
              </a:rPr>
              <a:t>	</a:t>
            </a:r>
            <a:r>
              <a:rPr lang="ru-RU" sz="1050" dirty="0">
                <a:solidFill>
                  <a:srgbClr val="FF0000"/>
                </a:solidFill>
                <a:latin typeface="Times New Roman" panose="02020603050405020304" pitchFamily="18" charset="0"/>
              </a:rPr>
              <a:t>на </a:t>
            </a:r>
            <a:r>
              <a:rPr lang="ru-RU" sz="105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01.01.2025 </a:t>
            </a:r>
            <a:r>
              <a:rPr lang="ru-RU" sz="1050" dirty="0">
                <a:latin typeface="Times New Roman" panose="02020603050405020304" pitchFamily="18" charset="0"/>
              </a:rPr>
              <a:t>	на </a:t>
            </a:r>
            <a:r>
              <a:rPr lang="ru-RU" sz="1050" dirty="0" smtClean="0">
                <a:latin typeface="Times New Roman" panose="02020603050405020304" pitchFamily="18" charset="0"/>
              </a:rPr>
              <a:t>01.04.2025 </a:t>
            </a:r>
            <a:r>
              <a:rPr lang="ru-RU" sz="1050" dirty="0">
                <a:latin typeface="Times New Roman" panose="02020603050405020304" pitchFamily="18" charset="0"/>
              </a:rPr>
              <a:t>	на </a:t>
            </a:r>
            <a:r>
              <a:rPr lang="ru-RU" sz="1050" dirty="0" smtClean="0">
                <a:latin typeface="Times New Roman" panose="02020603050405020304" pitchFamily="18" charset="0"/>
              </a:rPr>
              <a:t>01.07.2025 </a:t>
            </a:r>
            <a:r>
              <a:rPr lang="ru-RU" sz="1050" dirty="0">
                <a:latin typeface="Times New Roman" panose="02020603050405020304" pitchFamily="18" charset="0"/>
              </a:rPr>
              <a:t>	на </a:t>
            </a:r>
            <a:r>
              <a:rPr lang="ru-RU" sz="1050" dirty="0" smtClean="0">
                <a:latin typeface="Times New Roman" panose="02020603050405020304" pitchFamily="18" charset="0"/>
              </a:rPr>
              <a:t>01.10.2025 </a:t>
            </a:r>
            <a:r>
              <a:rPr lang="ru-RU" sz="1050" dirty="0">
                <a:latin typeface="Times New Roman" panose="02020603050405020304" pitchFamily="18" charset="0"/>
              </a:rPr>
              <a:t>	</a:t>
            </a:r>
            <a:r>
              <a:rPr lang="ru-RU" sz="1050" dirty="0">
                <a:solidFill>
                  <a:srgbClr val="FF0000"/>
                </a:solidFill>
                <a:latin typeface="Times New Roman" panose="02020603050405020304" pitchFamily="18" charset="0"/>
              </a:rPr>
              <a:t>на </a:t>
            </a:r>
            <a:r>
              <a:rPr lang="ru-RU" sz="105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01.01.2026  </a:t>
            </a:r>
            <a:r>
              <a:rPr lang="ru-RU" sz="1050" dirty="0">
                <a:latin typeface="Times New Roman" panose="02020603050405020304" pitchFamily="18" charset="0"/>
              </a:rPr>
              <a:t>	на </a:t>
            </a:r>
            <a:r>
              <a:rPr lang="ru-RU" sz="1050" dirty="0" smtClean="0">
                <a:latin typeface="Times New Roman" panose="02020603050405020304" pitchFamily="18" charset="0"/>
              </a:rPr>
              <a:t>01.04.2026 </a:t>
            </a:r>
            <a:r>
              <a:rPr lang="ru-RU" sz="1050" dirty="0">
                <a:latin typeface="Times New Roman" panose="02020603050405020304" pitchFamily="18" charset="0"/>
              </a:rPr>
              <a:t>	на </a:t>
            </a:r>
            <a:r>
              <a:rPr lang="ru-RU" sz="1050" dirty="0" smtClean="0">
                <a:latin typeface="Times New Roman" panose="02020603050405020304" pitchFamily="18" charset="0"/>
              </a:rPr>
              <a:t>01.07.2026 </a:t>
            </a:r>
            <a:r>
              <a:rPr lang="ru-RU" sz="1050" dirty="0">
                <a:latin typeface="Times New Roman" panose="02020603050405020304" pitchFamily="18" charset="0"/>
              </a:rPr>
              <a:t>	на </a:t>
            </a:r>
            <a:r>
              <a:rPr lang="ru-RU" sz="1050" dirty="0" smtClean="0">
                <a:latin typeface="Times New Roman" panose="02020603050405020304" pitchFamily="18" charset="0"/>
              </a:rPr>
              <a:t>01.10.2026 </a:t>
            </a:r>
            <a:r>
              <a:rPr lang="ru-RU" sz="1050" dirty="0">
                <a:latin typeface="Times New Roman" panose="02020603050405020304" pitchFamily="18" charset="0"/>
              </a:rPr>
              <a:t>	</a:t>
            </a:r>
            <a:r>
              <a:rPr lang="ru-RU" sz="1050" dirty="0">
                <a:solidFill>
                  <a:srgbClr val="FF0000"/>
                </a:solidFill>
                <a:latin typeface="Times New Roman" panose="02020603050405020304" pitchFamily="18" charset="0"/>
              </a:rPr>
              <a:t>на </a:t>
            </a:r>
            <a:r>
              <a:rPr lang="ru-RU" sz="105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01.01.2027  </a:t>
            </a:r>
            <a:r>
              <a:rPr lang="ru-RU" sz="1050" dirty="0">
                <a:latin typeface="Times New Roman" panose="02020603050405020304" pitchFamily="18" charset="0"/>
              </a:rPr>
              <a:t>	</a:t>
            </a:r>
            <a:endParaRPr lang="ru-RU" sz="1050" dirty="0" smtClean="0">
              <a:latin typeface="Times New Roman" panose="02020603050405020304" pitchFamily="18" charset="0"/>
            </a:endParaRPr>
          </a:p>
          <a:p>
            <a:pPr algn="ctr"/>
            <a:endParaRPr lang="ru-RU" sz="900" dirty="0">
              <a:latin typeface="Times New Roman" panose="02020603050405020304" pitchFamily="18" charset="0"/>
            </a:endParaRPr>
          </a:p>
          <a:p>
            <a:r>
              <a:rPr lang="ru-RU" sz="900" dirty="0" smtClean="0">
                <a:latin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r>
              <a:rPr lang="ru-RU" sz="9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% </a:t>
            </a:r>
            <a:r>
              <a:rPr lang="ru-RU" sz="900" dirty="0" smtClean="0">
                <a:latin typeface="Times New Roman" panose="02020603050405020304" pitchFamily="18" charset="0"/>
              </a:rPr>
              <a:t>         </a:t>
            </a:r>
            <a:r>
              <a:rPr lang="ru-RU" sz="900" dirty="0">
                <a:latin typeface="Times New Roman" panose="02020603050405020304" pitchFamily="18" charset="0"/>
              </a:rPr>
              <a:t>	</a:t>
            </a:r>
            <a:r>
              <a:rPr lang="ru-RU" sz="900" dirty="0" smtClean="0">
                <a:latin typeface="Times New Roman" panose="02020603050405020304" pitchFamily="18" charset="0"/>
              </a:rPr>
              <a:t>                                                                                                                 </a:t>
            </a:r>
            <a:r>
              <a:rPr lang="ru-RU" sz="9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%</a:t>
            </a:r>
            <a:r>
              <a:rPr lang="ru-RU" sz="9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                       %</a:t>
            </a:r>
            <a:endParaRPr lang="ru-RU" sz="900" dirty="0">
              <a:latin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</a:rPr>
              <a:t>    0,027 </a:t>
            </a:r>
            <a:r>
              <a:rPr lang="ru-RU" sz="1400" dirty="0">
                <a:latin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</a:rPr>
              <a:t>    0,025 </a:t>
            </a:r>
            <a:r>
              <a:rPr lang="ru-RU" sz="1400" dirty="0">
                <a:latin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</a:rPr>
              <a:t>   0,023 </a:t>
            </a:r>
            <a:r>
              <a:rPr lang="ru-RU" sz="1400" dirty="0">
                <a:latin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</a:rPr>
              <a:t>  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0,020 </a:t>
            </a:r>
            <a:r>
              <a:rPr lang="ru-RU" sz="1400" dirty="0">
                <a:latin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</a:rPr>
              <a:t>     0,027 </a:t>
            </a:r>
            <a:r>
              <a:rPr lang="ru-RU" sz="1400" dirty="0">
                <a:latin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</a:rPr>
              <a:t>     0,025 </a:t>
            </a:r>
            <a:r>
              <a:rPr lang="ru-RU" sz="1400" dirty="0">
                <a:latin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</a:rPr>
              <a:t>    0,023 </a:t>
            </a:r>
            <a:r>
              <a:rPr lang="ru-RU" sz="1400" dirty="0">
                <a:latin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0,020 </a:t>
            </a:r>
            <a:r>
              <a:rPr lang="ru-RU" sz="1400" dirty="0">
                <a:latin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</a:rPr>
              <a:t>    0,027 </a:t>
            </a:r>
            <a:r>
              <a:rPr lang="ru-RU" sz="1400" dirty="0">
                <a:latin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</a:rPr>
              <a:t>     0,025 </a:t>
            </a:r>
            <a:r>
              <a:rPr lang="ru-RU" sz="1400" dirty="0">
                <a:latin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</a:rPr>
              <a:t>     0,023 </a:t>
            </a:r>
            <a:r>
              <a:rPr lang="ru-RU" sz="1400" dirty="0">
                <a:latin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0,020 </a:t>
            </a:r>
            <a:r>
              <a:rPr lang="ru-RU" sz="1100" dirty="0">
                <a:latin typeface="Times New Roman" panose="02020603050405020304" pitchFamily="18" charset="0"/>
              </a:rPr>
              <a:t>	</a:t>
            </a:r>
          </a:p>
          <a:p>
            <a:pPr algn="ctr"/>
            <a:endParaRPr lang="ru-RU" sz="9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7" name="Прямоугольник 6"/>
          <p:cNvSpPr/>
          <p:nvPr/>
        </p:nvSpPr>
        <p:spPr>
          <a:xfrm>
            <a:off x="984069" y="1572082"/>
            <a:ext cx="10406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4734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1076" y="204952"/>
            <a:ext cx="11729545" cy="57071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Обеспечение отсутствия </a:t>
            </a:r>
            <a:r>
              <a:rPr lang="ru-RU" sz="2800" b="1" dirty="0">
                <a:solidFill>
                  <a:srgbClr val="FF0000"/>
                </a:solidFill>
              </a:rPr>
              <a:t>по состоянию на 1-е число каждого месяца просроченной кредиторской задолженности </a:t>
            </a:r>
            <a:r>
              <a:rPr lang="ru-RU" sz="2400" dirty="0"/>
              <a:t>консолидированного бюджета и бюджетных (автономных) учреждений, источником финансового обеспечения деятельности которых являются средства консолидированного бюджета</a:t>
            </a:r>
            <a:r>
              <a:rPr lang="ru-RU" sz="2400" dirty="0" smtClean="0"/>
              <a:t> Астраханской области в части расходов на: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о</a:t>
            </a:r>
            <a:r>
              <a:rPr lang="ru-RU" sz="2800" dirty="0" smtClean="0"/>
              <a:t>плату труда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уплату </a:t>
            </a:r>
            <a:r>
              <a:rPr lang="ru-RU" sz="2800" dirty="0"/>
              <a:t>взносов по обязательному социальному страхованию на выплаты по оплате труда работников и иные выплаты </a:t>
            </a:r>
            <a:r>
              <a:rPr lang="ru-RU" sz="2800" dirty="0" smtClean="0"/>
              <a:t>работников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обеспечение </a:t>
            </a:r>
            <a:r>
              <a:rPr lang="ru-RU" sz="2800" dirty="0"/>
              <a:t>мер социальной поддержки отдельных категорий </a:t>
            </a:r>
            <a:r>
              <a:rPr lang="ru-RU" sz="2800" dirty="0" smtClean="0"/>
              <a:t>граждан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выплаты на обязательное медицинское страхование неработающего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21026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8" name="Скругленный прямоугольник 7"/>
          <p:cNvSpPr/>
          <p:nvPr/>
        </p:nvSpPr>
        <p:spPr>
          <a:xfrm>
            <a:off x="644435" y="1876626"/>
            <a:ext cx="10903130" cy="31047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/>
              <a:t>	Установить в качестве мер ответственности </a:t>
            </a:r>
            <a:r>
              <a:rPr lang="ru-RU" sz="2000" b="1" dirty="0" smtClean="0"/>
              <a:t>за невыполнение субъектом Российской Федерации, получающим дотацию, обязательств</a:t>
            </a:r>
            <a:r>
              <a:rPr lang="ru-RU" sz="2000" dirty="0" smtClean="0"/>
              <a:t>,</a:t>
            </a:r>
            <a:r>
              <a:rPr lang="ru-RU" sz="2000" dirty="0" smtClean="0">
                <a:hlinkClick r:id="rId3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hlinkClick r:id="rId3"/>
              </a:rPr>
              <a:t>применение высшим должностным лицом субъекта Российской Федерации (руководителем высшего исполнительного органа государственной власти субъекта Российской Федерации) </a:t>
            </a:r>
            <a:r>
              <a:rPr lang="ru-RU" sz="2000" b="1" dirty="0" smtClean="0">
                <a:solidFill>
                  <a:srgbClr val="FF0000"/>
                </a:solidFill>
                <a:hlinkClick r:id="rId3"/>
              </a:rPr>
              <a:t>меры дисциплинарной ответственности</a:t>
            </a:r>
            <a:r>
              <a:rPr lang="ru-RU" sz="2000" dirty="0" smtClean="0">
                <a:solidFill>
                  <a:srgbClr val="FF0000"/>
                </a:solidFill>
                <a:hlinkClick r:id="rId3"/>
              </a:rPr>
              <a:t> в соответствии с законодательством Российской Федерации к должностным лицам органов государственной власти субъекта Российской Федерации, чьи действия (бездействие) привели к нарушению указанных обязательств</a:t>
            </a:r>
            <a:endParaRPr lang="ru-RU" sz="2000" dirty="0">
              <a:solidFill>
                <a:srgbClr val="FF0000"/>
              </a:solidFill>
              <a:hlinkClick r:id="rId3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4069" y="1572082"/>
            <a:ext cx="10406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4734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7647" y="586307"/>
            <a:ext cx="10824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Постановление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Правительства РФ от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12.12.2023 № 2128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«О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соглашениях, которые предусматривают меры по социально-экономическому развитию и оздоровлению государственных финансов субъектов Российской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Федерации»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9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4" name="Прямоугольник 3"/>
          <p:cNvSpPr/>
          <p:nvPr/>
        </p:nvSpPr>
        <p:spPr>
          <a:xfrm>
            <a:off x="1140823" y="380052"/>
            <a:ext cx="9910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Информация о просроченной кредиторской задолженности консолидированного бюджета Астраханской области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05860"/>
              </p:ext>
            </p:extLst>
          </p:nvPr>
        </p:nvGraphicFramePr>
        <p:xfrm>
          <a:off x="783770" y="1056418"/>
          <a:ext cx="10485120" cy="4571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7547"/>
                <a:gridCol w="4422983"/>
                <a:gridCol w="1728702"/>
                <a:gridCol w="2009032"/>
                <a:gridCol w="1576856"/>
              </a:tblGrid>
              <a:tr h="173706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тыс.руб.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01.01.2023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01.01.2024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01.06.2024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</a:tr>
              <a:tr h="173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Бюджет Астраханской области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801,5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2 832,2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3 873,1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74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Министерство строительства и жилищно-коммунального хозяйства АО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10 182,1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Министерство здравоохранения АО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2 417,0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1 920,4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3 840,8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Агентство по занятости населения АО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Министерство образования и науки АО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Служба природопользования и ООС АО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Бюджет муниципальных образований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33 660,5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21 001,0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22 909,1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Ахтубинский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Володарский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2 314,9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10 067,3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13 055,1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Енотаевский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Икрянинский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Камызякский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Красноярский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Лиманский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10 670,7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10 045,5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5 846,5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Наримановский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2 359,2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Приволжский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Харабалинский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Черноярский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</a:rPr>
                        <a:t>Город Астрахань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16 061,2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3 613,9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</a:rPr>
                        <a:t>ЗАТО Знаменск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</a:tr>
              <a:tr h="173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Консолидированный бюджет Астраханской области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46 462,0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23 833,2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26 782,2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85" marR="8685" marT="86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5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8" y="0"/>
            <a:ext cx="11268890" cy="5904429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709851" y="2769325"/>
            <a:ext cx="2185852" cy="8011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371805" y="2812868"/>
            <a:ext cx="2185852" cy="8011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17355227"/>
              </p:ext>
            </p:extLst>
          </p:nvPr>
        </p:nvGraphicFramePr>
        <p:xfrm>
          <a:off x="801189" y="357052"/>
          <a:ext cx="10816045" cy="525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95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4" name="Прямоугольник 3"/>
          <p:cNvSpPr/>
          <p:nvPr/>
        </p:nvSpPr>
        <p:spPr>
          <a:xfrm>
            <a:off x="1987121" y="321445"/>
            <a:ext cx="8925718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ОТРАЖЕНИЕ ДЕБИТОРСКОЙ ЗАДОЛЖЕННОСТИ МЕТОДОМ НАЧИСЛЕНИЯ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7680" y="1720108"/>
            <a:ext cx="7801881" cy="33179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бухгалтерского учета объектов бухгалтерского учета осуществляется в денежном измерении (стоимостном выражении) с использованием: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начисления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согласно которому результаты операций признаются в бухгалтерском учете по факту их совершения независимо от того, когда получены или выплачены при расчетах, связанных с осуществлением указанных операций, денежные средства (или их эквиваленты)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55820" y="2034570"/>
            <a:ext cx="3169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/>
              </a:rPr>
              <a:t>Своевременная передача документов для отражения в учете</a:t>
            </a:r>
          </a:p>
          <a:p>
            <a:pPr algn="ctr"/>
            <a:r>
              <a:rPr lang="ru-RU" sz="24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charset="0"/>
                <a:cs typeface="Times New Roman"/>
              </a:rPr>
              <a:t>График документооборота</a:t>
            </a:r>
            <a:endParaRPr lang="ru-RU" sz="2400" kern="0" dirty="0">
              <a:solidFill>
                <a:schemeClr val="accent1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A7D1B0DB-7719-1847-B73E-62757309F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358623"/>
              </p:ext>
            </p:extLst>
          </p:nvPr>
        </p:nvGraphicFramePr>
        <p:xfrm>
          <a:off x="779488" y="227883"/>
          <a:ext cx="10927830" cy="4706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79488" y="4562512"/>
            <a:ext cx="6895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Сверка</a:t>
            </a:r>
            <a:r>
              <a:rPr lang="ru-RU" sz="2400" b="1" dirty="0"/>
              <a:t> данных управленческого и бухгалтерского учета не реже чем на отчетную дату </a:t>
            </a:r>
            <a:r>
              <a:rPr lang="ru-RU" sz="2400" b="1" dirty="0">
                <a:solidFill>
                  <a:srgbClr val="FF0000"/>
                </a:solidFill>
              </a:rPr>
              <a:t>(ежеквартально</a:t>
            </a:r>
            <a:r>
              <a:rPr lang="ru-RU" sz="2400" b="1" dirty="0" smtClean="0">
                <a:solidFill>
                  <a:srgbClr val="FF0000"/>
                </a:solidFill>
              </a:rPr>
              <a:t>!) </a:t>
            </a:r>
            <a:r>
              <a:rPr lang="ru-RU" sz="2400" b="1" dirty="0" smtClean="0"/>
              <a:t>п. 200 Инструкции № 157н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723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829" y="548640"/>
            <a:ext cx="10162903" cy="11930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Письмо Минфина РФ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от 23 марта 2018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     №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06-03-12/18542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31829" y="1881054"/>
            <a:ext cx="10162903" cy="29223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Просроченная кредиторская задолженность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Форма 0503387 = Форма 0503169 (0503369)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84492" y="176594"/>
            <a:ext cx="8506419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неденежные </a:t>
            </a:r>
            <a:r>
              <a:rPr lang="ru-RU" sz="2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передачи/поступления</a:t>
            </a:r>
            <a: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85AFD75D-884B-3D49-9A29-09C8F8E44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1147"/>
              </p:ext>
            </p:extLst>
          </p:nvPr>
        </p:nvGraphicFramePr>
        <p:xfrm>
          <a:off x="1393371" y="1268759"/>
          <a:ext cx="9483636" cy="43891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741818">
                  <a:extLst>
                    <a:ext uri="{9D8B030D-6E8A-4147-A177-3AD203B41FA5}">
                      <a16:colId xmlns:a16="http://schemas.microsoft.com/office/drawing/2014/main" xmlns="" val="2635697349"/>
                    </a:ext>
                  </a:extLst>
                </a:gridCol>
                <a:gridCol w="4741818">
                  <a:extLst>
                    <a:ext uri="{9D8B030D-6E8A-4147-A177-3AD203B41FA5}">
                      <a16:colId xmlns:a16="http://schemas.microsoft.com/office/drawing/2014/main" xmlns="" val="2718454855"/>
                    </a:ext>
                  </a:extLst>
                </a:gridCol>
              </a:tblGrid>
              <a:tr h="36017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Отправитель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6016939"/>
                  </a:ext>
                </a:extLst>
              </a:tr>
              <a:tr h="36017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 юридического лица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4707635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6472"/>
                  </a:ext>
                </a:extLst>
              </a:tr>
              <a:tr h="36017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Внутриведомственные расчеты (внутри одного ГРБС)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7586329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 (для КУ)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(от КУ)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7160421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 (для БУ-АУ)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 (от БУ-АУ)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1918504"/>
                  </a:ext>
                </a:extLst>
              </a:tr>
              <a:tr h="36017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Межведомственные расчеты внутри одного бюджета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3044826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 (для КУ другого ГРБС)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 (от КУ другого ГРБС)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9961166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 (для БУ-АУ другого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ГРБС)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(от БУ-АУ другого ГРБС)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491129"/>
                  </a:ext>
                </a:extLst>
              </a:tr>
              <a:tr h="36017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расчеты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8098183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 (для КУ другого бюджета)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(от КУ другого бюджета)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9025880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 (для БУ-АУ другого бюджета)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(от БУ-АУ другого бюджета)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0372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7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357797" y="2128603"/>
            <a:ext cx="2308485" cy="31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6" name="Прямоугольник 5"/>
          <p:cNvSpPr/>
          <p:nvPr/>
        </p:nvSpPr>
        <p:spPr>
          <a:xfrm>
            <a:off x="5915546" y="496548"/>
            <a:ext cx="6121554" cy="30654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№ 1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требования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инвентаризации 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ктивов и обязательств, осуществляемой в целях обеспечения достоверности данных бухгалтерского учета, бухгалтерской (финансовой) отчетности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38032" y="3759492"/>
            <a:ext cx="6091573" cy="16730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34290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№ 2 </a:t>
            </a:r>
          </a:p>
          <a:p>
            <a:pPr indent="34290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графику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документооборота и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правилам документооборота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09" y="60960"/>
            <a:ext cx="5312228" cy="59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5764</TotalTime>
  <Words>2484</Words>
  <Application>Microsoft Office PowerPoint</Application>
  <PresentationFormat>Широкоэкранный</PresentationFormat>
  <Paragraphs>549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Times New Roman</vt:lpstr>
      <vt:lpstr>Тема Office</vt:lpstr>
      <vt:lpstr>ИТОГИ ПРЕДСТАВЛЕНИЯ ГОДОВОЙ ОТЧЕТНОСТИ ЗА 2023 ГОД ИЗМЕНЕНИЯ В БЮДЖЕТНОМ ЗАКОНОДАТЕЛЬСТВЕ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Письмо Минфина РФ от 23 марта 2018                      № 06-03-12/18542 </vt:lpstr>
      <vt:lpstr> Безвозмездные неденежные передачи/поступления </vt:lpstr>
      <vt:lpstr>Презентация PowerPoint</vt:lpstr>
      <vt:lpstr>Решение о проведении инвентаризации (форма 0510439) составляется в электронном виде в соответствии с приказом Минфина России от 15.04.2021               № 61н</vt:lpstr>
      <vt:lpstr>Новые требования к проведению инвентаризации с 01.01.2024</vt:lpstr>
      <vt:lpstr>  Периодичность представления таблиц № 15 и № 11 «Причины увеличения просроченной задолженности» - на 1 июля, 1 октября текущего финансового года, на 1 января года, следующего за отчетным (п. 159.8 Инструкции № 191н, п. 63.5 Инструкции № 33н)  </vt:lpstr>
      <vt:lpstr>Презентация PowerPoint</vt:lpstr>
      <vt:lpstr>Действующие формы электронных документов</vt:lpstr>
      <vt:lpstr>Формы электронных документов с 01.01.2024                                     (приказы МФ РФ от 28.06.2022 № 100н, от 07.11.2022 № 157н)</vt:lpstr>
      <vt:lpstr>Акт приемки товаров, работ, услуг (ф. 0510452)</vt:lpstr>
      <vt:lpstr>Формы электронных документов с 01.01.2025 (приказ МФ РФ от 30.10.2023 № 174н)</vt:lpstr>
      <vt:lpstr>Поручение Президента РФ от 02.07.2023 № Пр-1313</vt:lpstr>
      <vt:lpstr>План мероприятий по сокращению дебиторской задолженности</vt:lpstr>
      <vt:lpstr>Мониторинг просроченной дебиторской задолженности (бюджет субъекта)</vt:lpstr>
      <vt:lpstr>Мониторинг просроченной дебиторской задолженности (местные бюджеты)</vt:lpstr>
      <vt:lpstr>Соглашение о мерах по социально-экономическому развитию и оздоровлению государственных финансов Астраханской области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П. 7 Инструкции 191н о порядке составления и представления годовой, квартальной и месячной отчетности об исполнении бюджетов бюджетной системы Российской Федерации</dc:title>
  <dc:creator>Телеушева Диляра Адылбековна</dc:creator>
  <cp:lastModifiedBy>Телеушева Диляра Адылбековна</cp:lastModifiedBy>
  <cp:revision>245</cp:revision>
  <cp:lastPrinted>2024-06-27T10:58:43Z</cp:lastPrinted>
  <dcterms:created xsi:type="dcterms:W3CDTF">2022-12-05T07:01:36Z</dcterms:created>
  <dcterms:modified xsi:type="dcterms:W3CDTF">2024-07-09T07:32:04Z</dcterms:modified>
</cp:coreProperties>
</file>