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304" r:id="rId3"/>
    <p:sldId id="321" r:id="rId4"/>
    <p:sldId id="322" r:id="rId5"/>
    <p:sldId id="259" r:id="rId6"/>
    <p:sldId id="318" r:id="rId7"/>
    <p:sldId id="307" r:id="rId8"/>
    <p:sldId id="319" r:id="rId9"/>
    <p:sldId id="323" r:id="rId10"/>
    <p:sldId id="324" r:id="rId11"/>
    <p:sldId id="325" r:id="rId12"/>
    <p:sldId id="320" r:id="rId13"/>
    <p:sldId id="295" r:id="rId14"/>
    <p:sldId id="260" r:id="rId15"/>
    <p:sldId id="302" r:id="rId16"/>
    <p:sldId id="299" r:id="rId17"/>
    <p:sldId id="303" r:id="rId18"/>
    <p:sldId id="300" r:id="rId19"/>
    <p:sldId id="305" r:id="rId20"/>
    <p:sldId id="313" r:id="rId21"/>
    <p:sldId id="306" r:id="rId22"/>
    <p:sldId id="316" r:id="rId23"/>
    <p:sldId id="314" r:id="rId24"/>
    <p:sldId id="309" r:id="rId25"/>
    <p:sldId id="310" r:id="rId26"/>
    <p:sldId id="311" r:id="rId27"/>
    <p:sldId id="317" r:id="rId28"/>
    <p:sldId id="308" r:id="rId29"/>
    <p:sldId id="326" r:id="rId30"/>
    <p:sldId id="327" r:id="rId31"/>
    <p:sldId id="328" r:id="rId3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8F374-A243-4E1B-B18D-EB7F026715C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28123-0231-49A2-A591-452E2AF3A07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anose="02040502050405020303" pitchFamily="18" charset="0"/>
            </a:rPr>
            <a:t>Мероприятия в рамках подготовки к составлению и представлению годовой отчетности:</a:t>
          </a:r>
          <a:endParaRPr lang="ru-RU" sz="2400" dirty="0"/>
        </a:p>
      </dgm:t>
    </dgm:pt>
    <dgm:pt modelId="{5EA80985-DEBE-47B1-91AA-4724F9DA58FC}" type="parTrans" cxnId="{DEE53FDE-A6A7-455B-84C3-4168D57CE2D0}">
      <dgm:prSet/>
      <dgm:spPr/>
      <dgm:t>
        <a:bodyPr/>
        <a:lstStyle/>
        <a:p>
          <a:endParaRPr lang="ru-RU"/>
        </a:p>
      </dgm:t>
    </dgm:pt>
    <dgm:pt modelId="{F3F55030-9EA9-4D85-A7F7-C58A33CE3924}" type="sibTrans" cxnId="{DEE53FDE-A6A7-455B-84C3-4168D57CE2D0}">
      <dgm:prSet/>
      <dgm:spPr/>
      <dgm:t>
        <a:bodyPr/>
        <a:lstStyle/>
        <a:p>
          <a:endParaRPr lang="ru-RU"/>
        </a:p>
      </dgm:t>
    </dgm:pt>
    <dgm:pt modelId="{2C4A7E0B-05A2-468F-87CA-E2C8BD432815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Проведение инвентаризации: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- актуализация кадастровой стоимости земельных участков;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- проверка на предмет наличия расчетов с контрагентами, исключенными из ЕГРЮЛ;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- проверка даты исполнения обязательств</a:t>
          </a:r>
        </a:p>
        <a:p>
          <a:pPr algn="l"/>
          <a:endParaRPr lang="ru-RU" sz="2000" dirty="0" smtClean="0">
            <a:solidFill>
              <a:srgbClr val="002060"/>
            </a:solidFill>
            <a:latin typeface="Georgia" panose="02040502050405020303" pitchFamily="18" charset="0"/>
          </a:endParaRPr>
        </a:p>
        <a:p>
          <a:pPr algn="l"/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 Уточнение платежей (в том числе невыясненных поступлений по главе 100)</a:t>
          </a:r>
        </a:p>
        <a:p>
          <a:pPr algn="just"/>
          <a:endParaRPr lang="ru-RU" sz="2000" dirty="0"/>
        </a:p>
      </dgm:t>
    </dgm:pt>
    <dgm:pt modelId="{1E68F2E7-BC23-49CA-B022-7E2AC6606F59}" type="parTrans" cxnId="{AB02B9D4-17B9-42E8-AD5F-5CEA88F7D90D}">
      <dgm:prSet/>
      <dgm:spPr/>
      <dgm:t>
        <a:bodyPr/>
        <a:lstStyle/>
        <a:p>
          <a:endParaRPr lang="ru-RU"/>
        </a:p>
      </dgm:t>
    </dgm:pt>
    <dgm:pt modelId="{A75F54B5-9E6B-405E-AFC1-F2CE8EF72A99}" type="sibTrans" cxnId="{AB02B9D4-17B9-42E8-AD5F-5CEA88F7D90D}">
      <dgm:prSet/>
      <dgm:spPr/>
      <dgm:t>
        <a:bodyPr/>
        <a:lstStyle/>
        <a:p>
          <a:endParaRPr lang="ru-RU"/>
        </a:p>
      </dgm:t>
    </dgm:pt>
    <dgm:pt modelId="{D0252216-632C-4BD3-94C8-0DD492E19151}" type="pres">
      <dgm:prSet presAssocID="{BF08F374-A243-4E1B-B18D-EB7F026715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778068-5E88-40B6-9A90-53206B09B73A}" type="pres">
      <dgm:prSet presAssocID="{72028123-0231-49A2-A591-452E2AF3A07D}" presName="boxAndChildren" presStyleCnt="0"/>
      <dgm:spPr/>
    </dgm:pt>
    <dgm:pt modelId="{9E3073D4-AA60-41B3-9EB3-8C937E1C7D9C}" type="pres">
      <dgm:prSet presAssocID="{72028123-0231-49A2-A591-452E2AF3A07D}" presName="parentTextBox" presStyleLbl="node1" presStyleIdx="0" presStyleCnt="1"/>
      <dgm:spPr/>
      <dgm:t>
        <a:bodyPr/>
        <a:lstStyle/>
        <a:p>
          <a:endParaRPr lang="ru-RU"/>
        </a:p>
      </dgm:t>
    </dgm:pt>
    <dgm:pt modelId="{1A82BF1F-2F1E-479A-BBF4-7BE7EB3E42A2}" type="pres">
      <dgm:prSet presAssocID="{72028123-0231-49A2-A591-452E2AF3A07D}" presName="entireBox" presStyleLbl="node1" presStyleIdx="0" presStyleCnt="1" custLinFactNeighborX="583" custLinFactNeighborY="-27"/>
      <dgm:spPr/>
      <dgm:t>
        <a:bodyPr/>
        <a:lstStyle/>
        <a:p>
          <a:endParaRPr lang="ru-RU"/>
        </a:p>
      </dgm:t>
    </dgm:pt>
    <dgm:pt modelId="{2C72F746-61FB-4E09-A931-662198D8D16F}" type="pres">
      <dgm:prSet presAssocID="{72028123-0231-49A2-A591-452E2AF3A07D}" presName="descendantBox" presStyleCnt="0"/>
      <dgm:spPr/>
    </dgm:pt>
    <dgm:pt modelId="{E61A5C46-B0CF-4788-976E-B4C318702303}" type="pres">
      <dgm:prSet presAssocID="{2C4A7E0B-05A2-468F-87CA-E2C8BD432815}" presName="childTextBox" presStyleLbl="fgAccFollowNode1" presStyleIdx="0" presStyleCnt="1" custScaleY="14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2B9D4-17B9-42E8-AD5F-5CEA88F7D90D}" srcId="{72028123-0231-49A2-A591-452E2AF3A07D}" destId="{2C4A7E0B-05A2-468F-87CA-E2C8BD432815}" srcOrd="0" destOrd="0" parTransId="{1E68F2E7-BC23-49CA-B022-7E2AC6606F59}" sibTransId="{A75F54B5-9E6B-405E-AFC1-F2CE8EF72A99}"/>
    <dgm:cxn modelId="{B76E851C-D20C-4947-A287-F30F56ED119B}" type="presOf" srcId="{72028123-0231-49A2-A591-452E2AF3A07D}" destId="{1A82BF1F-2F1E-479A-BBF4-7BE7EB3E42A2}" srcOrd="1" destOrd="0" presId="urn:microsoft.com/office/officeart/2005/8/layout/process4"/>
    <dgm:cxn modelId="{DEE53FDE-A6A7-455B-84C3-4168D57CE2D0}" srcId="{BF08F374-A243-4E1B-B18D-EB7F026715CB}" destId="{72028123-0231-49A2-A591-452E2AF3A07D}" srcOrd="0" destOrd="0" parTransId="{5EA80985-DEBE-47B1-91AA-4724F9DA58FC}" sibTransId="{F3F55030-9EA9-4D85-A7F7-C58A33CE3924}"/>
    <dgm:cxn modelId="{63834A55-2269-412F-AB5D-75682664768C}" type="presOf" srcId="{72028123-0231-49A2-A591-452E2AF3A07D}" destId="{9E3073D4-AA60-41B3-9EB3-8C937E1C7D9C}" srcOrd="0" destOrd="0" presId="urn:microsoft.com/office/officeart/2005/8/layout/process4"/>
    <dgm:cxn modelId="{27218A79-3CA5-4F5C-97EF-720660C5D054}" type="presOf" srcId="{2C4A7E0B-05A2-468F-87CA-E2C8BD432815}" destId="{E61A5C46-B0CF-4788-976E-B4C318702303}" srcOrd="0" destOrd="0" presId="urn:microsoft.com/office/officeart/2005/8/layout/process4"/>
    <dgm:cxn modelId="{5D32059D-1633-41AE-8FAE-6528EF1F3B79}" type="presOf" srcId="{BF08F374-A243-4E1B-B18D-EB7F026715CB}" destId="{D0252216-632C-4BD3-94C8-0DD492E19151}" srcOrd="0" destOrd="0" presId="urn:microsoft.com/office/officeart/2005/8/layout/process4"/>
    <dgm:cxn modelId="{7D9AC58E-14F7-44A3-AC2F-590F266C6363}" type="presParOf" srcId="{D0252216-632C-4BD3-94C8-0DD492E19151}" destId="{B4778068-5E88-40B6-9A90-53206B09B73A}" srcOrd="0" destOrd="0" presId="urn:microsoft.com/office/officeart/2005/8/layout/process4"/>
    <dgm:cxn modelId="{8570A3A7-3704-40F4-A1A0-85AA84C6B035}" type="presParOf" srcId="{B4778068-5E88-40B6-9A90-53206B09B73A}" destId="{9E3073D4-AA60-41B3-9EB3-8C937E1C7D9C}" srcOrd="0" destOrd="0" presId="urn:microsoft.com/office/officeart/2005/8/layout/process4"/>
    <dgm:cxn modelId="{4D991009-D5F4-4CED-A037-7B57C9303974}" type="presParOf" srcId="{B4778068-5E88-40B6-9A90-53206B09B73A}" destId="{1A82BF1F-2F1E-479A-BBF4-7BE7EB3E42A2}" srcOrd="1" destOrd="0" presId="urn:microsoft.com/office/officeart/2005/8/layout/process4"/>
    <dgm:cxn modelId="{158B7AA9-C725-4D4C-B8E0-009814462418}" type="presParOf" srcId="{B4778068-5E88-40B6-9A90-53206B09B73A}" destId="{2C72F746-61FB-4E09-A931-662198D8D16F}" srcOrd="2" destOrd="0" presId="urn:microsoft.com/office/officeart/2005/8/layout/process4"/>
    <dgm:cxn modelId="{98DD2332-4453-44B1-BDF6-9DDDBF54ABE3}" type="presParOf" srcId="{2C72F746-61FB-4E09-A931-662198D8D16F}" destId="{E61A5C46-B0CF-4788-976E-B4C318702303}" srcOrd="0" destOrd="0" presId="urn:microsoft.com/office/officeart/2005/8/layout/process4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C1249-6B86-4BCF-9C88-1590EC3F2E86}" type="doc">
      <dgm:prSet loTypeId="urn:microsoft.com/office/officeart/2005/8/layout/hierarchy3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7FB748-AAF0-4F6D-AF81-551563BA733F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Расчеты по доходам (расходам) </a:t>
          </a:r>
        </a:p>
      </dgm:t>
    </dgm:pt>
    <dgm:pt modelId="{ECDBBC00-CF24-4186-B785-D4B40A1305EC}" type="parTrans" cxnId="{DE4E5E8E-155B-46D3-BAAD-06CC3018BC8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F0CEB-70A3-4FB8-ABFD-BD3F393F6FEB}" type="sibTrans" cxnId="{DE4E5E8E-155B-46D3-BAAD-06CC3018BC8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7C16C-B77A-41CF-98AB-FB75720DD15D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разрезе контрагентов и (или) групп контрагентов</a:t>
          </a:r>
        </a:p>
      </dgm:t>
    </dgm:pt>
    <dgm:pt modelId="{EE6C5189-6888-40FE-B1B0-E69A72122CB0}" type="parTrans" cxnId="{A9516772-29F4-41FA-8963-F56BE67CD79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FC95B-AE25-4AA9-BB56-409ECCFC631D}" type="sibTrans" cxnId="{A9516772-29F4-41FA-8963-F56BE67CD79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1C900-C77A-4443-B08E-C44C8A686DC0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правовых оснований</a:t>
          </a:r>
        </a:p>
      </dgm:t>
    </dgm:pt>
    <dgm:pt modelId="{FC5BD1B8-ABC5-4807-B98B-4D4C16A3DD3F}" type="parTrans" cxnId="{E3B9E788-45D6-4E9F-AB0E-B4B614C973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B34D9-895E-4D4C-9552-8FED18A7FB3D}" type="sibTrans" cxnId="{E3B9E788-45D6-4E9F-AB0E-B4B614C973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834BD-9CAF-4FB3-8527-302B5E02A84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субсидии АУ/БУ,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юр.лицам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(ИП)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1CF15-14DE-4AAD-96AD-5DAC31860B84}" type="parTrans" cxnId="{A2C64C98-7357-4486-9E03-CEB47B6799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18715-1245-4B30-A4A2-42C3BB6EC2B8}" type="sibTrans" cxnId="{A2C64C98-7357-4486-9E03-CEB47B6799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5AC67-7BEF-47A5-806D-E1636FA043AC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аналитический признак, идентифицирующий целевое назначение средств (код цели)</a:t>
          </a:r>
        </a:p>
      </dgm:t>
    </dgm:pt>
    <dgm:pt modelId="{8C2BC966-89A1-486E-A914-F2DF9135726B}" type="parTrans" cxnId="{75258994-BBA7-4EF7-B444-58396D27E2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8F5BC-1EE3-4BD9-85DA-58489B177F32}" type="sibTrans" cxnId="{75258994-BBA7-4EF7-B444-58396D27E2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17EC8-94F9-4545-AC83-49ACE6315822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даты исполнения</a:t>
          </a:r>
        </a:p>
      </dgm:t>
    </dgm:pt>
    <dgm:pt modelId="{D77BE144-7D7C-4075-A12F-9772BEB585D7}" type="parTrans" cxnId="{D5DD41F9-7160-49A1-8EB7-19BCC6FDC2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D5316-DBDA-47B8-9B23-AF26EAE207CD}" type="sibTrans" cxnId="{D5DD41F9-7160-49A1-8EB7-19BCC6FDC2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DAA31-6768-489A-A109-40DFBBDE067E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показатели согласно 157н и УП</a:t>
          </a:r>
        </a:p>
      </dgm:t>
    </dgm:pt>
    <dgm:pt modelId="{8E2DD2FB-8FDC-483B-98A1-BF18360BA6C4}" type="parTrans" cxnId="{758E5E71-F68B-4D46-B8F4-A0E3ED5548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C54B8-93E0-443B-9247-D63981043577}" type="sibTrans" cxnId="{758E5E71-F68B-4D46-B8F4-A0E3ED5548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FC195-B9FF-45D8-94F1-AF6A632B6822}" type="pres">
      <dgm:prSet presAssocID="{795C1249-6B86-4BCF-9C88-1590EC3F2E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F57FE0-EAE7-4C32-90B3-3CB5D165BA15}" type="pres">
      <dgm:prSet presAssocID="{EB7FB748-AAF0-4F6D-AF81-551563BA733F}" presName="root" presStyleCnt="0"/>
      <dgm:spPr/>
    </dgm:pt>
    <dgm:pt modelId="{CCA565E9-E733-403D-8763-1006EBC02314}" type="pres">
      <dgm:prSet presAssocID="{EB7FB748-AAF0-4F6D-AF81-551563BA733F}" presName="rootComposite" presStyleCnt="0"/>
      <dgm:spPr/>
    </dgm:pt>
    <dgm:pt modelId="{1DDA7D77-8E70-41D9-968A-B1932D1C7257}" type="pres">
      <dgm:prSet presAssocID="{EB7FB748-AAF0-4F6D-AF81-551563BA733F}" presName="rootText" presStyleLbl="node1" presStyleIdx="0" presStyleCnt="2" custScaleX="621631" custScaleY="155085"/>
      <dgm:spPr/>
      <dgm:t>
        <a:bodyPr/>
        <a:lstStyle/>
        <a:p>
          <a:endParaRPr lang="ru-RU"/>
        </a:p>
      </dgm:t>
    </dgm:pt>
    <dgm:pt modelId="{CF2BB58A-7346-4395-9A4A-50013B3FA75B}" type="pres">
      <dgm:prSet presAssocID="{EB7FB748-AAF0-4F6D-AF81-551563BA733F}" presName="rootConnector" presStyleLbl="node1" presStyleIdx="0" presStyleCnt="2"/>
      <dgm:spPr/>
      <dgm:t>
        <a:bodyPr/>
        <a:lstStyle/>
        <a:p>
          <a:endParaRPr lang="ru-RU"/>
        </a:p>
      </dgm:t>
    </dgm:pt>
    <dgm:pt modelId="{BFFF9EDB-0EBA-441E-84B3-2D459F77AAE4}" type="pres">
      <dgm:prSet presAssocID="{EB7FB748-AAF0-4F6D-AF81-551563BA733F}" presName="childShape" presStyleCnt="0"/>
      <dgm:spPr/>
    </dgm:pt>
    <dgm:pt modelId="{172A7FD8-0B23-46C1-889D-0B3C7A605D38}" type="pres">
      <dgm:prSet presAssocID="{EE6C5189-6888-40FE-B1B0-E69A72122CB0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F6A0730-C129-492C-8446-14E9E36B0E51}" type="pres">
      <dgm:prSet presAssocID="{C147C16C-B77A-41CF-98AB-FB75720DD15D}" presName="childText" presStyleLbl="bgAcc1" presStyleIdx="0" presStyleCnt="5" custScaleX="621631" custScaleY="14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6E44-C07C-475B-B564-1C77C0B94E1B}" type="pres">
      <dgm:prSet presAssocID="{FC5BD1B8-ABC5-4807-B98B-4D4C16A3DD3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C8A634BF-1F3C-4363-8F01-952811EED829}" type="pres">
      <dgm:prSet presAssocID="{8CA1C900-C77A-4443-B08E-C44C8A686DC0}" presName="childText" presStyleLbl="bgAcc1" presStyleIdx="1" presStyleCnt="5" custScaleX="621631" custLinFactNeighborX="1721" custLinFactNeighborY="-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6847E-CB5A-4305-B1EB-5E1CE01D053A}" type="pres">
      <dgm:prSet presAssocID="{D77BE144-7D7C-4075-A12F-9772BEB585D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0000025-D2B7-49E7-A084-507DD4A322CB}" type="pres">
      <dgm:prSet presAssocID="{E3E17EC8-94F9-4545-AC83-49ACE6315822}" presName="childText" presStyleLbl="bgAcc1" presStyleIdx="2" presStyleCnt="5" custScaleX="62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CC124-897E-4E72-80F2-5D976CBAA7A3}" type="pres">
      <dgm:prSet presAssocID="{8E2DD2FB-8FDC-483B-98A1-BF18360BA6C4}" presName="Name13" presStyleLbl="parChTrans1D2" presStyleIdx="3" presStyleCnt="5"/>
      <dgm:spPr/>
      <dgm:t>
        <a:bodyPr/>
        <a:lstStyle/>
        <a:p>
          <a:endParaRPr lang="ru-RU"/>
        </a:p>
      </dgm:t>
    </dgm:pt>
    <dgm:pt modelId="{5C76A9BE-A451-4FD6-94C3-0E552A4B8E53}" type="pres">
      <dgm:prSet presAssocID="{D0BDAA31-6768-489A-A109-40DFBBDE067E}" presName="childText" presStyleLbl="bgAcc1" presStyleIdx="3" presStyleCnt="5" custScaleX="62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D942-3DDF-4055-8BF9-2B31275C0BAF}" type="pres">
      <dgm:prSet presAssocID="{35C834BD-9CAF-4FB3-8527-302B5E02A843}" presName="root" presStyleCnt="0"/>
      <dgm:spPr/>
    </dgm:pt>
    <dgm:pt modelId="{CB1402A1-8799-4489-830B-41F43BEC8A60}" type="pres">
      <dgm:prSet presAssocID="{35C834BD-9CAF-4FB3-8527-302B5E02A843}" presName="rootComposite" presStyleCnt="0"/>
      <dgm:spPr/>
    </dgm:pt>
    <dgm:pt modelId="{92427E59-8F57-4E89-9BCF-9947CC3F9E81}" type="pres">
      <dgm:prSet presAssocID="{35C834BD-9CAF-4FB3-8527-302B5E02A843}" presName="rootText" presStyleLbl="node1" presStyleIdx="1" presStyleCnt="2" custScaleX="356073" custScaleY="221029" custLinFactNeighborX="-2754" custLinFactNeighborY="5509"/>
      <dgm:spPr/>
      <dgm:t>
        <a:bodyPr/>
        <a:lstStyle/>
        <a:p>
          <a:endParaRPr lang="ru-RU"/>
        </a:p>
      </dgm:t>
    </dgm:pt>
    <dgm:pt modelId="{87C16DC0-E598-4B34-A8C3-4D8C04C6C2EF}" type="pres">
      <dgm:prSet presAssocID="{35C834BD-9CAF-4FB3-8527-302B5E02A843}" presName="rootConnector" presStyleLbl="node1" presStyleIdx="1" presStyleCnt="2"/>
      <dgm:spPr/>
      <dgm:t>
        <a:bodyPr/>
        <a:lstStyle/>
        <a:p>
          <a:endParaRPr lang="ru-RU"/>
        </a:p>
      </dgm:t>
    </dgm:pt>
    <dgm:pt modelId="{697BC501-43C0-45E7-A738-98AA240A39D7}" type="pres">
      <dgm:prSet presAssocID="{35C834BD-9CAF-4FB3-8527-302B5E02A843}" presName="childShape" presStyleCnt="0"/>
      <dgm:spPr/>
    </dgm:pt>
    <dgm:pt modelId="{37035F95-C623-44FA-B5CC-35AE347B3F95}" type="pres">
      <dgm:prSet presAssocID="{8C2BC966-89A1-486E-A914-F2DF9135726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BECA815-3AFE-459D-B23D-88B9409BD399}" type="pres">
      <dgm:prSet presAssocID="{FEE5AC67-7BEF-47A5-806D-E1636FA043AC}" presName="childText" presStyleLbl="bgAcc1" presStyleIdx="4" presStyleCnt="5" custScaleX="377918" custScaleY="486982" custLinFactNeighborX="-15493" custLinFactNeighborY="8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681CC-CB76-4B11-B330-B467173C23E2}" type="presOf" srcId="{EB7FB748-AAF0-4F6D-AF81-551563BA733F}" destId="{CF2BB58A-7346-4395-9A4A-50013B3FA75B}" srcOrd="1" destOrd="0" presId="urn:microsoft.com/office/officeart/2005/8/layout/hierarchy3"/>
    <dgm:cxn modelId="{D8CF5DEA-A95A-4533-876D-20C999F5A936}" type="presOf" srcId="{D0BDAA31-6768-489A-A109-40DFBBDE067E}" destId="{5C76A9BE-A451-4FD6-94C3-0E552A4B8E53}" srcOrd="0" destOrd="0" presId="urn:microsoft.com/office/officeart/2005/8/layout/hierarchy3"/>
    <dgm:cxn modelId="{A2C64C98-7357-4486-9E03-CEB47B679914}" srcId="{795C1249-6B86-4BCF-9C88-1590EC3F2E86}" destId="{35C834BD-9CAF-4FB3-8527-302B5E02A843}" srcOrd="1" destOrd="0" parTransId="{CAE1CF15-14DE-4AAD-96AD-5DAC31860B84}" sibTransId="{9ED18715-1245-4B30-A4A2-42C3BB6EC2B8}"/>
    <dgm:cxn modelId="{2C9DAF81-467E-4841-8D9B-EADB5C9D74DA}" type="presOf" srcId="{EB7FB748-AAF0-4F6D-AF81-551563BA733F}" destId="{1DDA7D77-8E70-41D9-968A-B1932D1C7257}" srcOrd="0" destOrd="0" presId="urn:microsoft.com/office/officeart/2005/8/layout/hierarchy3"/>
    <dgm:cxn modelId="{F91F89B3-B9F1-4EBA-B1DF-E68C4A90D25B}" type="presOf" srcId="{8C2BC966-89A1-486E-A914-F2DF9135726B}" destId="{37035F95-C623-44FA-B5CC-35AE347B3F95}" srcOrd="0" destOrd="0" presId="urn:microsoft.com/office/officeart/2005/8/layout/hierarchy3"/>
    <dgm:cxn modelId="{A688D10D-57F6-4AC1-A145-CC858A79BCAA}" type="presOf" srcId="{795C1249-6B86-4BCF-9C88-1590EC3F2E86}" destId="{659FC195-B9FF-45D8-94F1-AF6A632B6822}" srcOrd="0" destOrd="0" presId="urn:microsoft.com/office/officeart/2005/8/layout/hierarchy3"/>
    <dgm:cxn modelId="{E3B9E788-45D6-4E9F-AB0E-B4B614C97307}" srcId="{EB7FB748-AAF0-4F6D-AF81-551563BA733F}" destId="{8CA1C900-C77A-4443-B08E-C44C8A686DC0}" srcOrd="1" destOrd="0" parTransId="{FC5BD1B8-ABC5-4807-B98B-4D4C16A3DD3F}" sibTransId="{1D3B34D9-895E-4D4C-9552-8FED18A7FB3D}"/>
    <dgm:cxn modelId="{C6358FD5-7662-46B9-82AE-4E899FBA1F63}" type="presOf" srcId="{8E2DD2FB-8FDC-483B-98A1-BF18360BA6C4}" destId="{52DCC124-897E-4E72-80F2-5D976CBAA7A3}" srcOrd="0" destOrd="0" presId="urn:microsoft.com/office/officeart/2005/8/layout/hierarchy3"/>
    <dgm:cxn modelId="{36244BF1-65F5-4453-9351-6F85E1869F29}" type="presOf" srcId="{D77BE144-7D7C-4075-A12F-9772BEB585D7}" destId="{3046847E-CB5A-4305-B1EB-5E1CE01D053A}" srcOrd="0" destOrd="0" presId="urn:microsoft.com/office/officeart/2005/8/layout/hierarchy3"/>
    <dgm:cxn modelId="{22AAE648-2BA6-48FA-BA25-6C8151209B19}" type="presOf" srcId="{35C834BD-9CAF-4FB3-8527-302B5E02A843}" destId="{92427E59-8F57-4E89-9BCF-9947CC3F9E81}" srcOrd="0" destOrd="0" presId="urn:microsoft.com/office/officeart/2005/8/layout/hierarchy3"/>
    <dgm:cxn modelId="{899A7E42-C9CF-411B-B8A5-EE3B73ACB28D}" type="presOf" srcId="{C147C16C-B77A-41CF-98AB-FB75720DD15D}" destId="{7F6A0730-C129-492C-8446-14E9E36B0E51}" srcOrd="0" destOrd="0" presId="urn:microsoft.com/office/officeart/2005/8/layout/hierarchy3"/>
    <dgm:cxn modelId="{912A8982-821A-4741-866D-8F8A4F6ED912}" type="presOf" srcId="{E3E17EC8-94F9-4545-AC83-49ACE6315822}" destId="{00000025-D2B7-49E7-A084-507DD4A322CB}" srcOrd="0" destOrd="0" presId="urn:microsoft.com/office/officeart/2005/8/layout/hierarchy3"/>
    <dgm:cxn modelId="{758E5E71-F68B-4D46-B8F4-A0E3ED55486A}" srcId="{EB7FB748-AAF0-4F6D-AF81-551563BA733F}" destId="{D0BDAA31-6768-489A-A109-40DFBBDE067E}" srcOrd="3" destOrd="0" parTransId="{8E2DD2FB-8FDC-483B-98A1-BF18360BA6C4}" sibTransId="{439C54B8-93E0-443B-9247-D63981043577}"/>
    <dgm:cxn modelId="{D5DD41F9-7160-49A1-8EB7-19BCC6FDC23E}" srcId="{EB7FB748-AAF0-4F6D-AF81-551563BA733F}" destId="{E3E17EC8-94F9-4545-AC83-49ACE6315822}" srcOrd="2" destOrd="0" parTransId="{D77BE144-7D7C-4075-A12F-9772BEB585D7}" sibTransId="{49BD5316-DBDA-47B8-9B23-AF26EAE207CD}"/>
    <dgm:cxn modelId="{FDD6A08F-5C2C-4440-B113-DD2E7CF58850}" type="presOf" srcId="{FEE5AC67-7BEF-47A5-806D-E1636FA043AC}" destId="{BBECA815-3AFE-459D-B23D-88B9409BD399}" srcOrd="0" destOrd="0" presId="urn:microsoft.com/office/officeart/2005/8/layout/hierarchy3"/>
    <dgm:cxn modelId="{75258994-BBA7-4EF7-B444-58396D27E22F}" srcId="{35C834BD-9CAF-4FB3-8527-302B5E02A843}" destId="{FEE5AC67-7BEF-47A5-806D-E1636FA043AC}" srcOrd="0" destOrd="0" parTransId="{8C2BC966-89A1-486E-A914-F2DF9135726B}" sibTransId="{12A8F5BC-1EE3-4BD9-85DA-58489B177F32}"/>
    <dgm:cxn modelId="{52569CE4-469B-4EED-9866-E3D4C87AAEAF}" type="presOf" srcId="{FC5BD1B8-ABC5-4807-B98B-4D4C16A3DD3F}" destId="{0FFF6E44-C07C-475B-B564-1C77C0B94E1B}" srcOrd="0" destOrd="0" presId="urn:microsoft.com/office/officeart/2005/8/layout/hierarchy3"/>
    <dgm:cxn modelId="{DE4E5E8E-155B-46D3-BAAD-06CC3018BC8E}" srcId="{795C1249-6B86-4BCF-9C88-1590EC3F2E86}" destId="{EB7FB748-AAF0-4F6D-AF81-551563BA733F}" srcOrd="0" destOrd="0" parTransId="{ECDBBC00-CF24-4186-B785-D4B40A1305EC}" sibTransId="{54AF0CEB-70A3-4FB8-ABFD-BD3F393F6FEB}"/>
    <dgm:cxn modelId="{66128D76-3669-4C15-989F-CC170ED69739}" type="presOf" srcId="{EE6C5189-6888-40FE-B1B0-E69A72122CB0}" destId="{172A7FD8-0B23-46C1-889D-0B3C7A605D38}" srcOrd="0" destOrd="0" presId="urn:microsoft.com/office/officeart/2005/8/layout/hierarchy3"/>
    <dgm:cxn modelId="{EAC9C57E-EC84-4723-A9EC-4D03F1DC58A9}" type="presOf" srcId="{35C834BD-9CAF-4FB3-8527-302B5E02A843}" destId="{87C16DC0-E598-4B34-A8C3-4D8C04C6C2EF}" srcOrd="1" destOrd="0" presId="urn:microsoft.com/office/officeart/2005/8/layout/hierarchy3"/>
    <dgm:cxn modelId="{A9516772-29F4-41FA-8963-F56BE67CD790}" srcId="{EB7FB748-AAF0-4F6D-AF81-551563BA733F}" destId="{C147C16C-B77A-41CF-98AB-FB75720DD15D}" srcOrd="0" destOrd="0" parTransId="{EE6C5189-6888-40FE-B1B0-E69A72122CB0}" sibTransId="{391FC95B-AE25-4AA9-BB56-409ECCFC631D}"/>
    <dgm:cxn modelId="{BABD8C16-1B7D-42F2-90E5-C58E24C0EC2D}" type="presOf" srcId="{8CA1C900-C77A-4443-B08E-C44C8A686DC0}" destId="{C8A634BF-1F3C-4363-8F01-952811EED829}" srcOrd="0" destOrd="0" presId="urn:microsoft.com/office/officeart/2005/8/layout/hierarchy3"/>
    <dgm:cxn modelId="{DED9B129-3E8F-4AB2-AB81-56E1B1E5DC69}" type="presParOf" srcId="{659FC195-B9FF-45D8-94F1-AF6A632B6822}" destId="{FEF57FE0-EAE7-4C32-90B3-3CB5D165BA15}" srcOrd="0" destOrd="0" presId="urn:microsoft.com/office/officeart/2005/8/layout/hierarchy3"/>
    <dgm:cxn modelId="{58F5EAE7-2B89-4E7C-AF28-75BDA4E222C8}" type="presParOf" srcId="{FEF57FE0-EAE7-4C32-90B3-3CB5D165BA15}" destId="{CCA565E9-E733-403D-8763-1006EBC02314}" srcOrd="0" destOrd="0" presId="urn:microsoft.com/office/officeart/2005/8/layout/hierarchy3"/>
    <dgm:cxn modelId="{48F68B59-9849-45E1-A1A3-9A85DF2001B5}" type="presParOf" srcId="{CCA565E9-E733-403D-8763-1006EBC02314}" destId="{1DDA7D77-8E70-41D9-968A-B1932D1C7257}" srcOrd="0" destOrd="0" presId="urn:microsoft.com/office/officeart/2005/8/layout/hierarchy3"/>
    <dgm:cxn modelId="{E746E80B-DF53-451D-840B-B30387794154}" type="presParOf" srcId="{CCA565E9-E733-403D-8763-1006EBC02314}" destId="{CF2BB58A-7346-4395-9A4A-50013B3FA75B}" srcOrd="1" destOrd="0" presId="urn:microsoft.com/office/officeart/2005/8/layout/hierarchy3"/>
    <dgm:cxn modelId="{927878CC-430B-44A5-A26A-6ACC8DDA5E11}" type="presParOf" srcId="{FEF57FE0-EAE7-4C32-90B3-3CB5D165BA15}" destId="{BFFF9EDB-0EBA-441E-84B3-2D459F77AAE4}" srcOrd="1" destOrd="0" presId="urn:microsoft.com/office/officeart/2005/8/layout/hierarchy3"/>
    <dgm:cxn modelId="{19D223D4-2581-4DCC-BAB9-1FEF9270448D}" type="presParOf" srcId="{BFFF9EDB-0EBA-441E-84B3-2D459F77AAE4}" destId="{172A7FD8-0B23-46C1-889D-0B3C7A605D38}" srcOrd="0" destOrd="0" presId="urn:microsoft.com/office/officeart/2005/8/layout/hierarchy3"/>
    <dgm:cxn modelId="{CF95BEEC-ABC4-4773-81D0-6A792DF22179}" type="presParOf" srcId="{BFFF9EDB-0EBA-441E-84B3-2D459F77AAE4}" destId="{7F6A0730-C129-492C-8446-14E9E36B0E51}" srcOrd="1" destOrd="0" presId="urn:microsoft.com/office/officeart/2005/8/layout/hierarchy3"/>
    <dgm:cxn modelId="{1B7399C0-E1BA-4B48-B1A8-FC65BDABAB98}" type="presParOf" srcId="{BFFF9EDB-0EBA-441E-84B3-2D459F77AAE4}" destId="{0FFF6E44-C07C-475B-B564-1C77C0B94E1B}" srcOrd="2" destOrd="0" presId="urn:microsoft.com/office/officeart/2005/8/layout/hierarchy3"/>
    <dgm:cxn modelId="{5C02FA95-B9C0-474B-B5FD-2A9891F05F5C}" type="presParOf" srcId="{BFFF9EDB-0EBA-441E-84B3-2D459F77AAE4}" destId="{C8A634BF-1F3C-4363-8F01-952811EED829}" srcOrd="3" destOrd="0" presId="urn:microsoft.com/office/officeart/2005/8/layout/hierarchy3"/>
    <dgm:cxn modelId="{67547B64-CE64-4E5D-A127-D8F6B8541BAC}" type="presParOf" srcId="{BFFF9EDB-0EBA-441E-84B3-2D459F77AAE4}" destId="{3046847E-CB5A-4305-B1EB-5E1CE01D053A}" srcOrd="4" destOrd="0" presId="urn:microsoft.com/office/officeart/2005/8/layout/hierarchy3"/>
    <dgm:cxn modelId="{488E18C8-39AF-485A-8B8B-A481B007B971}" type="presParOf" srcId="{BFFF9EDB-0EBA-441E-84B3-2D459F77AAE4}" destId="{00000025-D2B7-49E7-A084-507DD4A322CB}" srcOrd="5" destOrd="0" presId="urn:microsoft.com/office/officeart/2005/8/layout/hierarchy3"/>
    <dgm:cxn modelId="{34BEAA1C-2427-4582-9D31-525243313608}" type="presParOf" srcId="{BFFF9EDB-0EBA-441E-84B3-2D459F77AAE4}" destId="{52DCC124-897E-4E72-80F2-5D976CBAA7A3}" srcOrd="6" destOrd="0" presId="urn:microsoft.com/office/officeart/2005/8/layout/hierarchy3"/>
    <dgm:cxn modelId="{1C6EF1F3-8436-4837-AD21-7927CFB989BC}" type="presParOf" srcId="{BFFF9EDB-0EBA-441E-84B3-2D459F77AAE4}" destId="{5C76A9BE-A451-4FD6-94C3-0E552A4B8E53}" srcOrd="7" destOrd="0" presId="urn:microsoft.com/office/officeart/2005/8/layout/hierarchy3"/>
    <dgm:cxn modelId="{6EE25BEE-D9CF-423A-867E-54BC1E068853}" type="presParOf" srcId="{659FC195-B9FF-45D8-94F1-AF6A632B6822}" destId="{8365D942-3DDF-4055-8BF9-2B31275C0BAF}" srcOrd="1" destOrd="0" presId="urn:microsoft.com/office/officeart/2005/8/layout/hierarchy3"/>
    <dgm:cxn modelId="{83A55579-F24B-4E48-9526-F4EF0069CF06}" type="presParOf" srcId="{8365D942-3DDF-4055-8BF9-2B31275C0BAF}" destId="{CB1402A1-8799-4489-830B-41F43BEC8A60}" srcOrd="0" destOrd="0" presId="urn:microsoft.com/office/officeart/2005/8/layout/hierarchy3"/>
    <dgm:cxn modelId="{170B3986-3721-4012-8BC9-9514C99DEF94}" type="presParOf" srcId="{CB1402A1-8799-4489-830B-41F43BEC8A60}" destId="{92427E59-8F57-4E89-9BCF-9947CC3F9E81}" srcOrd="0" destOrd="0" presId="urn:microsoft.com/office/officeart/2005/8/layout/hierarchy3"/>
    <dgm:cxn modelId="{5F1956E9-6DDE-4C9E-A1F3-659297085F14}" type="presParOf" srcId="{CB1402A1-8799-4489-830B-41F43BEC8A60}" destId="{87C16DC0-E598-4B34-A8C3-4D8C04C6C2EF}" srcOrd="1" destOrd="0" presId="urn:microsoft.com/office/officeart/2005/8/layout/hierarchy3"/>
    <dgm:cxn modelId="{C5CF6311-98E3-47B2-9991-4CD76EC926A6}" type="presParOf" srcId="{8365D942-3DDF-4055-8BF9-2B31275C0BAF}" destId="{697BC501-43C0-45E7-A738-98AA240A39D7}" srcOrd="1" destOrd="0" presId="urn:microsoft.com/office/officeart/2005/8/layout/hierarchy3"/>
    <dgm:cxn modelId="{ECDC5CC8-85C8-41D0-BFBC-DEC9A4A0CC55}" type="presParOf" srcId="{697BC501-43C0-45E7-A738-98AA240A39D7}" destId="{37035F95-C623-44FA-B5CC-35AE347B3F95}" srcOrd="0" destOrd="0" presId="urn:microsoft.com/office/officeart/2005/8/layout/hierarchy3"/>
    <dgm:cxn modelId="{6AAD3E74-5345-47F1-8E60-2DE2690EE404}" type="presParOf" srcId="{697BC501-43C0-45E7-A738-98AA240A39D7}" destId="{BBECA815-3AFE-459D-B23D-88B9409BD399}" srcOrd="1" destOrd="0" presId="urn:microsoft.com/office/officeart/2005/8/layout/hierarchy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E3F28-8DC7-4686-B891-BDA1184F84A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706A-0C6A-4E9D-BDBC-643B57552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9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0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6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7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3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9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1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9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0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7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A0B3-EDDD-4875-9327-98946730747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F645-0FA2-4A0F-BCF9-4CFB9DEF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0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8258&amp;dst=1000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04D81E5AD8BE06E51B89829DCEABF18EA52088D189AB7134FABB69B8826A4C4B1D75A4EED0778D7B4C7B30E471C737799B4F38CBCD0C0F0AC8089C835ZCJ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8258&amp;dst=1000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47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679269"/>
            <a:ext cx="9802999" cy="3766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 СОСТАВЛЕНИЮ И ПРЕДСТАВЛЕНИЮ ГОДОВОЙ ОТЧЕТНОСТИ ЗА 2024 ГОД. ИЗМЕНЕНИЯ В БЮДЖЕТНОМ ЗАКОНОДАТЕЛЬСТВЕ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54536" y="4632959"/>
            <a:ext cx="4336869" cy="116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-начальник отдела консолидированной отчетности управления консолидированной отчетности и информационных систем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Телеушева Диляра Адылбековна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91"/>
            <a:ext cx="12192000" cy="63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1189" y="235132"/>
            <a:ext cx="10929257" cy="805391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Кадастровая стоимость земельных участков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1189" y="1481960"/>
            <a:ext cx="10360797" cy="40271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кадастровой стоимости земельного участка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Дебет 1 103 11 330  Кредит 1 401 10 176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кадастровой стоимости земельного участка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Дебет 1 401 10 176  Кредит 1 103 11 430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57797" y="2128603"/>
            <a:ext cx="2308485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2" name="Прямоугольник 11"/>
          <p:cNvSpPr/>
          <p:nvPr/>
        </p:nvSpPr>
        <p:spPr>
          <a:xfrm>
            <a:off x="459828" y="858963"/>
            <a:ext cx="2897969" cy="7964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УЧРЕДИТЕЛЬ</a:t>
            </a:r>
            <a:endParaRPr lang="ru-RU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8169" y="858963"/>
            <a:ext cx="3163873" cy="7964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УЧРЕЖДЕНИЕ</a:t>
            </a:r>
            <a:endParaRPr lang="ru-RU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827" y="2128604"/>
            <a:ext cx="4490545" cy="3389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204.33 «Участие в государственных (муниципальных) учреждениях»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50372" y="2916621"/>
            <a:ext cx="1911569" cy="9143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 3"/>
          <p:cNvSpPr/>
          <p:nvPr/>
        </p:nvSpPr>
        <p:spPr>
          <a:xfrm>
            <a:off x="5478517" y="29166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1941" y="2128602"/>
            <a:ext cx="4950372" cy="3389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210.06 «Расчеты с учредителем»</a:t>
            </a:r>
          </a:p>
          <a:p>
            <a:pPr marL="342900" indent="-342900">
              <a:buFontTx/>
              <a:buChar char="-"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недвижимое имущество, в т.ч.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земельные участки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собо ценное имущество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035971" y="425670"/>
            <a:ext cx="3310759" cy="17029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Извещение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07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D1B0DB-7719-1847-B73E-62757309F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763080"/>
              </p:ext>
            </p:extLst>
          </p:nvPr>
        </p:nvGraphicFramePr>
        <p:xfrm>
          <a:off x="882868" y="227884"/>
          <a:ext cx="10824449" cy="446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3216" y="4696067"/>
            <a:ext cx="11448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Дата исполнения - 31.12.2999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(судебное урегулирование, переплата по налогам свыше 3х лет)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Письмо МФ РФ от 26.02.2024 № 02-06-08/16384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1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761" y="2246243"/>
            <a:ext cx="10162903" cy="11930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Письмо Минфина РФ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от 23 марта 2018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№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06-03-12/18542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2988" y="3505102"/>
            <a:ext cx="5760614" cy="2246101"/>
            <a:chOff x="1548183" y="685"/>
            <a:chExt cx="5949691" cy="224610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48183" y="685"/>
              <a:ext cx="5760616" cy="2246101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613969" y="66471"/>
              <a:ext cx="5883905" cy="2114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0" bIns="121920" numCol="1" spcCol="1270" anchor="t" anchorCtr="1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ДЗ по судебным решениям: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 </a:t>
              </a:r>
              <a:r>
                <a:rPr lang="ru-RU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пресекательных</a:t>
              </a:r>
              <a:r>
                <a:rPr lang="ru-RU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сроков – дата исполнения = дате акта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83524" y="3465632"/>
            <a:ext cx="6058799" cy="2246101"/>
            <a:chOff x="4116016" y="3117642"/>
            <a:chExt cx="6058799" cy="22461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62705" y="3117642"/>
              <a:ext cx="5760616" cy="2246101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16016" y="3243712"/>
              <a:ext cx="6058799" cy="2114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Мировое соглашение – предоставление рассрочки – новые даты исполнения обязательств</a:t>
              </a: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88276" y="599090"/>
            <a:ext cx="10767848" cy="143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Письмо Минфина РФ от 08.07.2022 № 02-06-10/66101</a:t>
            </a:r>
          </a:p>
          <a:p>
            <a:pPr algn="ctr"/>
            <a:r>
              <a:rPr lang="ru-RU" sz="2800" dirty="0" smtClean="0"/>
              <a:t>Переплата по налогам свыше 3-х лет учитывается на балансовых счетах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28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649171" y="206305"/>
            <a:ext cx="2368733" cy="34670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Акт о результатах инвентаризации (форма 0510463) составляется в электронном виде в соответствии с приказом Минфина России от 15.04.2021               № 61н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9" y="0"/>
            <a:ext cx="941901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9475073" y="4193656"/>
            <a:ext cx="2542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позднее дня, следующего за днем окончания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инвентаризации!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4492" y="176594"/>
            <a:ext cx="8506419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неденежные </a:t>
            </a: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передачи/поступления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5AFD75D-884B-3D49-9A29-09C8F8E44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1147"/>
              </p:ext>
            </p:extLst>
          </p:nvPr>
        </p:nvGraphicFramePr>
        <p:xfrm>
          <a:off x="1393371" y="1268759"/>
          <a:ext cx="9483636" cy="4389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741818">
                  <a:extLst>
                    <a:ext uri="{9D8B030D-6E8A-4147-A177-3AD203B41FA5}">
                      <a16:colId xmlns:a16="http://schemas.microsoft.com/office/drawing/2014/main" xmlns="" val="2635697349"/>
                    </a:ext>
                  </a:extLst>
                </a:gridCol>
                <a:gridCol w="4741818">
                  <a:extLst>
                    <a:ext uri="{9D8B030D-6E8A-4147-A177-3AD203B41FA5}">
                      <a16:colId xmlns:a16="http://schemas.microsoft.com/office/drawing/2014/main" xmlns="" val="2718454855"/>
                    </a:ext>
                  </a:extLst>
                </a:gridCol>
              </a:tblGrid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Отправитель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016939"/>
                  </a:ext>
                </a:extLst>
              </a:tr>
              <a:tr h="36017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 юридического лица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4707635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6472"/>
                  </a:ext>
                </a:extLst>
              </a:tr>
              <a:tr h="36017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Внутриведомственные расчеты (внутри одного ГРБС)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586329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(для КУ)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(от КУ)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160421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 (для БУ-АУ)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(от БУ-АУ)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918504"/>
                  </a:ext>
                </a:extLst>
              </a:tr>
              <a:tr h="36017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Межведомственные расчеты внутри одного бюджета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3044826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 (для КУ другого ГРБС)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(от КУ другого ГРБС)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961166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(для БУ-АУ другого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ГРБС)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(от БУ-АУ другого ГРБС)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91129"/>
                  </a:ext>
                </a:extLst>
              </a:tr>
              <a:tr h="36017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расчеты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8098183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(для КУ другого бюджета)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(от КУ другого бюджета)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9025880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(для БУ-АУ другого бюджета)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(от БУ-АУ другого бюджета)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37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7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46"/>
            <a:ext cx="12192000" cy="6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2055" y="581239"/>
            <a:ext cx="6922414" cy="27718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303.09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дополнительные страховые взносы </a:t>
            </a:r>
            <a:r>
              <a:rPr lang="ru-RU" sz="3200" dirty="0"/>
              <a:t>на пенсионное страхование, уплачиваемым </a:t>
            </a:r>
            <a:r>
              <a:rPr lang="ru-RU" sz="3200" dirty="0" smtClean="0"/>
              <a:t>учреждением в пользу сотрудников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46331" y="3353071"/>
            <a:ext cx="6905297" cy="2771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304.03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дополнительные страховые взносы на пенсионное страхование, удерживаемые из заработной платы сотрудников</a:t>
            </a:r>
            <a:br>
              <a:rPr lang="ru-RU" sz="3200" dirty="0" smtClean="0"/>
            </a:b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74730" y="587935"/>
            <a:ext cx="7662042" cy="226733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Выплата по КВР                                         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	  111                                  Страховые </a:t>
            </a:r>
            <a:r>
              <a:rPr lang="ru-RU" sz="2800" b="1" dirty="0">
                <a:solidFill>
                  <a:srgbClr val="002060"/>
                </a:solidFill>
              </a:rPr>
              <a:t>взносы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          </a:t>
            </a:r>
            <a:r>
              <a:rPr lang="ru-RU" sz="2800" b="1" dirty="0" smtClean="0">
                <a:solidFill>
                  <a:srgbClr val="002060"/>
                </a:solidFill>
              </a:rPr>
              <a:t>  112                                           по КВР 119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	  113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490680" y="1407089"/>
            <a:ext cx="1560786" cy="662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74730" y="2998876"/>
            <a:ext cx="7662042" cy="22673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Выплата по КВР                                         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	  121                                  Страховые взносы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      122                                           по КВР 129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	  123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655" y="1578000"/>
            <a:ext cx="23175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Приказ Минфина России от 24.05.2022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№ 82н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16954" y="3867261"/>
            <a:ext cx="1560786" cy="662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2" y="0"/>
            <a:ext cx="10180319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84959" y="113256"/>
            <a:ext cx="9230185" cy="50263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/>
              <a:t>ПРАВИТЕЛЬСТВО РОССИЙСКОЙ ФЕДЕРАЦИИ</a:t>
            </a:r>
            <a:br>
              <a:rPr lang="ru-RU" sz="3200" b="1" dirty="0"/>
            </a:br>
            <a:r>
              <a:rPr lang="ru-RU" sz="3200" dirty="0"/>
              <a:t>П О С Т А Н О В Л Е Н И Е</a:t>
            </a:r>
            <a:br>
              <a:rPr lang="ru-RU" sz="3200" dirty="0"/>
            </a:br>
            <a:r>
              <a:rPr lang="ru-RU" sz="3200" dirty="0"/>
              <a:t>от 17 декабря 2024 г. № 1802</a:t>
            </a:r>
            <a:br>
              <a:rPr lang="ru-RU" sz="3200" dirty="0"/>
            </a:br>
            <a:r>
              <a:rPr lang="ru-RU" sz="3200" dirty="0" smtClean="0"/>
              <a:t>«</a:t>
            </a:r>
            <a:r>
              <a:rPr lang="ru-RU" sz="3200" b="1" dirty="0" smtClean="0"/>
              <a:t>О </a:t>
            </a:r>
            <a:r>
              <a:rPr lang="ru-RU" sz="3200" b="1" dirty="0"/>
              <a:t>соглашениях, которые предусматривают меры</a:t>
            </a:r>
            <a:br>
              <a:rPr lang="ru-RU" sz="3200" b="1" dirty="0"/>
            </a:br>
            <a:r>
              <a:rPr lang="ru-RU" sz="3200" b="1" dirty="0"/>
              <a:t>по социально-экономическому развитию и оздоровлению</a:t>
            </a:r>
            <a:br>
              <a:rPr lang="ru-RU" sz="3200" b="1" dirty="0"/>
            </a:br>
            <a:r>
              <a:rPr lang="ru-RU" sz="3200" b="1" dirty="0"/>
              <a:t>государственных финансов субъектов Российской </a:t>
            </a:r>
            <a:r>
              <a:rPr lang="ru-RU" sz="3200" b="1" dirty="0" smtClean="0"/>
              <a:t>Федерации»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Прямоугольник 6"/>
          <p:cNvSpPr/>
          <p:nvPr/>
        </p:nvSpPr>
        <p:spPr>
          <a:xfrm>
            <a:off x="984069" y="1572082"/>
            <a:ext cx="1040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734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076" y="204952"/>
            <a:ext cx="11729545" cy="57071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Обеспечение отсутствия </a:t>
            </a:r>
            <a:r>
              <a:rPr lang="ru-RU" sz="2800" b="1" dirty="0">
                <a:solidFill>
                  <a:srgbClr val="FF0000"/>
                </a:solidFill>
              </a:rPr>
              <a:t>по состоянию на 1-е число каждого месяца просроченной кредиторской задолженности </a:t>
            </a:r>
            <a:r>
              <a:rPr lang="ru-RU" sz="2400" dirty="0"/>
              <a:t>консолидированного бюджета и бюджетных (автономных) учреждений, источником финансового обеспечения деятельности которых являются средства консолидированного бюджета</a:t>
            </a:r>
            <a:r>
              <a:rPr lang="ru-RU" sz="2400" dirty="0" smtClean="0"/>
              <a:t> Астраханской области в части расходов на: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о</a:t>
            </a:r>
            <a:r>
              <a:rPr lang="ru-RU" sz="2800" dirty="0" smtClean="0"/>
              <a:t>плату труда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уплату </a:t>
            </a:r>
            <a:r>
              <a:rPr lang="ru-RU" sz="2800" dirty="0"/>
              <a:t>взносов по обязательному социальному страхованию на выплаты по оплате труда работников и иные выплаты </a:t>
            </a:r>
            <a:r>
              <a:rPr lang="ru-RU" sz="2800" dirty="0" smtClean="0"/>
              <a:t>работников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обеспечение </a:t>
            </a:r>
            <a:r>
              <a:rPr lang="ru-RU" sz="2800" dirty="0"/>
              <a:t>мер социальной поддержки отдельных категорий </a:t>
            </a:r>
            <a:r>
              <a:rPr lang="ru-RU" sz="2800" dirty="0" smtClean="0"/>
              <a:t>граждан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выплаты на обязательное медицинское страхование неработающего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2102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74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006" y="304801"/>
            <a:ext cx="8473440" cy="12366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Соглашение о мерах по социально-экономическому развитию и оздоровлению государственных финансов Астраханской области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424" y="1620522"/>
            <a:ext cx="6096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Правительства Астраханской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области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28.02.2018 №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94-Пр «О плане мероприятий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(«дорожной карте» по погашению кредиторской задолженности консолидированного бюджета Астраханской области»</a:t>
            </a: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(с изм.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29.03.2024 № 80-Пр)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hlinkClick r:id="rId3"/>
            </a:endParaRPr>
          </a:p>
          <a:p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1851" y="3021874"/>
            <a:ext cx="11094719" cy="10363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ДОЛЯ ПРОСРОЧЕННОЙ КРЕДИТОРСКОЙ ЗАДОЛЖЕННОСТИ </a:t>
            </a:r>
            <a:r>
              <a:rPr lang="ru-RU" sz="1400" b="1" dirty="0" smtClean="0">
                <a:solidFill>
                  <a:srgbClr val="FF0000"/>
                </a:solidFill>
              </a:rPr>
              <a:t>КОНСОЛИДИРОВАННОГО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БЮДЖЕТА </a:t>
            </a:r>
            <a:r>
              <a:rPr lang="ru-RU" sz="1400" dirty="0"/>
              <a:t>АСТРАХАНСКОЙ ОБЛАСТИ И ГОСУДАРСТВЕННЫХ </a:t>
            </a:r>
            <a:r>
              <a:rPr lang="ru-RU" sz="1400" b="1" dirty="0" smtClean="0">
                <a:solidFill>
                  <a:srgbClr val="FF0000"/>
                </a:solidFill>
              </a:rPr>
              <a:t>(МУНИЦИПАЛЬНЫХ) </a:t>
            </a:r>
            <a:r>
              <a:rPr lang="ru-RU" sz="1400" dirty="0" smtClean="0"/>
              <a:t>БЮДЖЕТНЫХ (АВТОНОМНЫХ) </a:t>
            </a:r>
            <a:r>
              <a:rPr lang="ru-RU" sz="1400" dirty="0"/>
              <a:t>УЧРЕЖДЕНИЙ АСТРАХАНСКОЙ ОБЛАСТИ В РАСХОДАХ КОНСОЛИДИРОВАННОГО БЮДЖЕТА АСТРАХАНСКОЙ ОБЛАСТИ (БЕЗ УЧЕТА ОБЪЕМА ПРОСРОЧЕННОЙ КРЕДИТОРСКОЙ ЗАДОЛЖЕННОСТИ ЗА СЧЕТ СРЕДСТВ ОБЯЗАТЕЛЬНОГО МЕДИЦИНСКОГО СТРАХОВАНИЯ И СРЕДСТВ ОТ ПРИНОСЯЩЕЙ ДОХОД ДЕЯТЕЛЬНОСТИ)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60" y="4379817"/>
            <a:ext cx="1146048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Значение целевого показателя </a:t>
            </a:r>
            <a:r>
              <a:rPr lang="ru-RU" sz="900" dirty="0">
                <a:latin typeface="Times New Roman" panose="02020603050405020304" pitchFamily="18" charset="0"/>
              </a:rPr>
              <a:t>	</a:t>
            </a:r>
            <a:endParaRPr lang="ru-RU" sz="900" dirty="0" smtClean="0">
              <a:latin typeface="Times New Roman" panose="02020603050405020304" pitchFamily="18" charset="0"/>
            </a:endParaRPr>
          </a:p>
          <a:p>
            <a:pPr algn="ctr"/>
            <a:endParaRPr lang="ru-RU" sz="900" dirty="0">
              <a:latin typeface="Times New Roman" panose="02020603050405020304" pitchFamily="18" charset="0"/>
            </a:endParaRPr>
          </a:p>
          <a:p>
            <a:pPr algn="ctr"/>
            <a:r>
              <a:rPr lang="ru-RU" sz="1050" dirty="0">
                <a:latin typeface="Times New Roman" panose="02020603050405020304" pitchFamily="18" charset="0"/>
              </a:rPr>
              <a:t>на </a:t>
            </a:r>
            <a:r>
              <a:rPr lang="ru-RU" sz="1050" dirty="0" smtClean="0">
                <a:latin typeface="Times New Roman" panose="02020603050405020304" pitchFamily="18" charset="0"/>
              </a:rPr>
              <a:t>01.04.2024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01.07.2024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01.10.2024 </a:t>
            </a:r>
            <a:r>
              <a:rPr lang="ru-RU" sz="1050" dirty="0">
                <a:latin typeface="Times New Roman" panose="02020603050405020304" pitchFamily="18" charset="0"/>
              </a:rPr>
              <a:t>	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01.01.2025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01.04.2025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01.07.2025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01.10.2025 </a:t>
            </a:r>
            <a:r>
              <a:rPr lang="ru-RU" sz="1050" dirty="0">
                <a:latin typeface="Times New Roman" panose="02020603050405020304" pitchFamily="18" charset="0"/>
              </a:rPr>
              <a:t>	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01.01.2026 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01.04.2026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01.07.2026 </a:t>
            </a:r>
            <a:r>
              <a:rPr lang="ru-RU" sz="1050" dirty="0">
                <a:latin typeface="Times New Roman" panose="02020603050405020304" pitchFamily="18" charset="0"/>
              </a:rPr>
              <a:t>	на </a:t>
            </a:r>
            <a:r>
              <a:rPr lang="ru-RU" sz="1050" dirty="0" smtClean="0">
                <a:latin typeface="Times New Roman" panose="02020603050405020304" pitchFamily="18" charset="0"/>
              </a:rPr>
              <a:t>01.10.2026 </a:t>
            </a:r>
            <a:r>
              <a:rPr lang="ru-RU" sz="1050" dirty="0">
                <a:latin typeface="Times New Roman" panose="02020603050405020304" pitchFamily="18" charset="0"/>
              </a:rPr>
              <a:t>	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01.01.2027  </a:t>
            </a:r>
            <a:r>
              <a:rPr lang="ru-RU" sz="1050" dirty="0">
                <a:latin typeface="Times New Roman" panose="02020603050405020304" pitchFamily="18" charset="0"/>
              </a:rPr>
              <a:t>	</a:t>
            </a:r>
            <a:endParaRPr lang="ru-RU" sz="1050" dirty="0" smtClean="0">
              <a:latin typeface="Times New Roman" panose="02020603050405020304" pitchFamily="18" charset="0"/>
            </a:endParaRPr>
          </a:p>
          <a:p>
            <a:pPr algn="ctr"/>
            <a:endParaRPr lang="ru-RU" sz="900" dirty="0">
              <a:latin typeface="Times New Roman" panose="02020603050405020304" pitchFamily="18" charset="0"/>
            </a:endParaRPr>
          </a:p>
          <a:p>
            <a:r>
              <a:rPr lang="ru-RU" sz="900" dirty="0" smtClean="0">
                <a:latin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ru-RU" sz="9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% </a:t>
            </a:r>
            <a:r>
              <a:rPr lang="ru-RU" sz="900" dirty="0" smtClean="0">
                <a:latin typeface="Times New Roman" panose="02020603050405020304" pitchFamily="18" charset="0"/>
              </a:rPr>
              <a:t>         </a:t>
            </a:r>
            <a:r>
              <a:rPr lang="ru-RU" sz="900" dirty="0">
                <a:latin typeface="Times New Roman" panose="02020603050405020304" pitchFamily="18" charset="0"/>
              </a:rPr>
              <a:t>	</a:t>
            </a:r>
            <a:r>
              <a:rPr lang="ru-RU" sz="900" dirty="0" smtClean="0">
                <a:latin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ru-RU" sz="9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%</a:t>
            </a:r>
            <a:r>
              <a:rPr lang="ru-RU" sz="9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%</a:t>
            </a:r>
            <a:endParaRPr lang="ru-RU" sz="900" dirty="0">
              <a:latin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</a:rPr>
              <a:t>    0,027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0,025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0,023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0,020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 0,027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 0,025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0,023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0,020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0,027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 0,025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     0,023 </a:t>
            </a: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0,020 </a:t>
            </a:r>
            <a:r>
              <a:rPr lang="ru-RU" sz="1100" dirty="0">
                <a:latin typeface="Times New Roman" panose="02020603050405020304" pitchFamily="18" charset="0"/>
              </a:rPr>
              <a:t>	</a:t>
            </a:r>
          </a:p>
          <a:p>
            <a:pPr algn="ctr"/>
            <a:endParaRPr lang="ru-RU" sz="9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833242" y="126126"/>
            <a:ext cx="5880538" cy="10247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План мероприятий по сокращению дебиторской задолженности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3" y="126124"/>
            <a:ext cx="5088252" cy="64796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498155" y="1150884"/>
            <a:ext cx="6326605" cy="867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Инвентаризация дебиторской задолженности по состоянию на 1 июля отчетного года, на 1 января года, следующего за отчетным годом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98155" y="2601307"/>
            <a:ext cx="2993512" cy="1111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Признание безнадежной к взысканию  и списание                (ф. 0510436)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26836" y="2624954"/>
            <a:ext cx="3097924" cy="1087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Признание сомнительной и отнесение на забалансовый счет (ф. 0510445)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979145" y="2017988"/>
            <a:ext cx="509477" cy="56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806152" y="2017988"/>
            <a:ext cx="547852" cy="56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498155" y="3965025"/>
            <a:ext cx="632660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Своевременное уточнение невыясненных платежей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98155" y="4564108"/>
            <a:ext cx="6326605" cy="6227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за исполнением условий заключенных контрактов, договоров, соглашений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98154" y="5328727"/>
            <a:ext cx="6326605" cy="543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Принудительное взыскание просроченной дебиторской задолженности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7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79566" y="113256"/>
            <a:ext cx="10991868" cy="127410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Федеральный закон от 13.07.2024 № 177-ФЗ «О внесении изменений в БК РФ и отдельные законодательные акты РФ</a:t>
            </a:r>
            <a:r>
              <a:rPr lang="ru-RU" sz="2400" b="1" dirty="0" smtClean="0"/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566" y="2093450"/>
            <a:ext cx="2406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разовая норма по списанию </a:t>
            </a:r>
            <a:r>
              <a:rPr lang="ru-RU" sz="2400" b="1" i="1" dirty="0" smtClean="0">
                <a:solidFill>
                  <a:srgbClr val="FF0000"/>
                </a:solidFill>
              </a:rPr>
              <a:t>задолженности в 2024 году до 31.12.2024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56722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391A"/>
              </a:solidFill>
              <a:latin typeface="Montserra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0" y="1671144"/>
            <a:ext cx="8823434" cy="3720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 октября 2024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23-01-12/95654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БЕЗНАДЕЖНОЙ К ВЗЫСКАНИЮ И СПИСАНИИ ЗАДОЛЖЕННОСТИ ОРГАНОВ МЕСТНОГО САМОУПРАВЛЕНИЯ, МУНИЦИПАЛЬНЫХ УЧРЕЖДЕНИЙ, МУНИЦИПАЛЬНЫХ УНИТАРНЫХ ПРЕДПРИЯТИЙ </a:t>
            </a:r>
            <a:endParaRPr lang="ru-RU" sz="2400" dirty="0">
              <a:solidFill>
                <a:srgbClr val="0039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Приказы о признании с 01.01.2026 утратившими силу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131" y="2144110"/>
            <a:ext cx="9774621" cy="34211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157н – приказ Минфина РФ от 30.08.2024 № 122н</a:t>
            </a:r>
          </a:p>
          <a:p>
            <a:pPr algn="ctr"/>
            <a:r>
              <a:rPr lang="ru-RU" sz="3200" dirty="0" smtClean="0"/>
              <a:t>162н - </a:t>
            </a:r>
            <a:r>
              <a:rPr lang="ru-RU" sz="3200" dirty="0"/>
              <a:t>приказ Минфина РФ от </a:t>
            </a:r>
            <a:r>
              <a:rPr lang="ru-RU" sz="3200" dirty="0" smtClean="0"/>
              <a:t>20.09.2024 № 135н</a:t>
            </a:r>
          </a:p>
          <a:p>
            <a:pPr algn="ctr"/>
            <a:r>
              <a:rPr lang="ru-RU" sz="3200" dirty="0" smtClean="0"/>
              <a:t>174н </a:t>
            </a:r>
            <a:r>
              <a:rPr lang="ru-RU" sz="3200" dirty="0"/>
              <a:t>- приказ Минфина РФ от 20.09.2024 № </a:t>
            </a:r>
            <a:r>
              <a:rPr lang="ru-RU" sz="3200" dirty="0" smtClean="0"/>
              <a:t>137н </a:t>
            </a:r>
          </a:p>
          <a:p>
            <a:pPr algn="ctr"/>
            <a:r>
              <a:rPr lang="ru-RU" sz="3200" dirty="0" smtClean="0"/>
              <a:t>183н </a:t>
            </a:r>
            <a:r>
              <a:rPr lang="ru-RU" sz="3200" dirty="0"/>
              <a:t>- приказ Минфина РФ от 20.09.2024 № </a:t>
            </a:r>
            <a:r>
              <a:rPr lang="ru-RU" sz="3200" dirty="0" smtClean="0"/>
              <a:t>136н </a:t>
            </a:r>
            <a:endParaRPr lang="ru-RU" sz="3200" dirty="0"/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78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Прямоугольник 6"/>
          <p:cNvSpPr/>
          <p:nvPr/>
        </p:nvSpPr>
        <p:spPr>
          <a:xfrm>
            <a:off x="984069" y="1572082"/>
            <a:ext cx="1040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734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0"/>
            <a:ext cx="87058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5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0" name="Прямоугольник 9"/>
          <p:cNvSpPr/>
          <p:nvPr/>
        </p:nvSpPr>
        <p:spPr>
          <a:xfrm>
            <a:off x="126125" y="60961"/>
            <a:ext cx="11619186" cy="4873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элементу вида расходов "247 Закупка энергетических ресурсов" </a:t>
            </a:r>
            <a:r>
              <a:rPr lang="ru-RU" dirty="0">
                <a:solidFill>
                  <a:schemeClr val="tx1"/>
                </a:solidFill>
              </a:rPr>
              <a:t>отражаются расходы бюджетов бюджетной системы Российской Федерации, государственных (муниципальных) бюджетных и автономных учреждений на оплату: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счетов</a:t>
            </a:r>
            <a:r>
              <a:rPr lang="ru-RU" dirty="0">
                <a:solidFill>
                  <a:schemeClr val="tx1"/>
                </a:solidFill>
              </a:rPr>
              <a:t>, выставленных государственным (муниципальным) органам и учреждениям в рамках договоров поставки энергетических ресурсов (электроэнергии, газа природного и сжиженного (за исключением заправки автотранспорта, работающего на газомоторном топливе, и бытовых газовых баллонов на заправочных станциях, осуществляющих розничную продажу газа), договоров теплоснабжения, договоров теплоснабжения и поставки горячей воды, договоров горячего водоснабжения, </a:t>
            </a:r>
            <a:r>
              <a:rPr lang="ru-RU" dirty="0" smtClean="0">
                <a:solidFill>
                  <a:srgbClr val="FF0000"/>
                </a:solidFill>
              </a:rPr>
              <a:t>договоров </a:t>
            </a:r>
            <a:r>
              <a:rPr lang="ru-RU" b="1" u="sng" dirty="0" smtClean="0">
                <a:solidFill>
                  <a:srgbClr val="FF0000"/>
                </a:solidFill>
              </a:rPr>
              <a:t>холодного водоснабжения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u="sng" dirty="0" smtClean="0">
                <a:solidFill>
                  <a:srgbClr val="FF0000"/>
                </a:solidFill>
              </a:rPr>
              <a:t>водоотведения</a:t>
            </a:r>
            <a:r>
              <a:rPr lang="ru-RU" dirty="0" smtClean="0">
                <a:solidFill>
                  <a:srgbClr val="FF0000"/>
                </a:solidFill>
              </a:rPr>
              <a:t> (с учетом платы за негативное воздействие на работу централизованной системы водоотведения, платы за сброс загрязняющих веществ в составе сточных вод сверх установленных нормативов состава сточных вод, выставленной организацией, осуществляющей водоотведение), </a:t>
            </a:r>
            <a:r>
              <a:rPr lang="ru-RU" b="1" u="sng" dirty="0" smtClean="0">
                <a:solidFill>
                  <a:srgbClr val="FF0000"/>
                </a:solidFill>
              </a:rPr>
              <a:t>ассенизации</a:t>
            </a:r>
            <a:r>
              <a:rPr lang="ru-RU" dirty="0" smtClean="0">
                <a:solidFill>
                  <a:srgbClr val="FF0000"/>
                </a:solidFill>
              </a:rPr>
              <a:t> (вывоза жидких бытовых отходов при отсутствии централизованной системы канализации),</a:t>
            </a:r>
            <a:r>
              <a:rPr lang="ru-RU" dirty="0" smtClean="0">
                <a:solidFill>
                  <a:schemeClr val="tx1"/>
                </a:solidFill>
              </a:rPr>
              <a:t> включая </a:t>
            </a:r>
            <a:r>
              <a:rPr lang="ru-RU" dirty="0">
                <a:solidFill>
                  <a:schemeClr val="tx1"/>
                </a:solidFill>
              </a:rPr>
              <a:t>оплату задолженности за указанные потребленные энергетические ресурсы;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услуг </a:t>
            </a:r>
            <a:r>
              <a:rPr lang="ru-RU" dirty="0">
                <a:solidFill>
                  <a:schemeClr val="tx1"/>
                </a:solidFill>
              </a:rPr>
              <a:t>транспортировки указанных энергетических ресурсов по газораспределительным и электрическим и теплосетям (при ее наличии), а также иных снабженческо-сбытовых услуг, включенных в договор поставки;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энергосервисных </a:t>
            </a:r>
            <a:r>
              <a:rPr lang="ru-RU" dirty="0">
                <a:solidFill>
                  <a:schemeClr val="tx1"/>
                </a:solidFill>
              </a:rPr>
              <a:t>договоров (контрактов), в которых цена определена как процент стоимости сэкономленных энергетических ресурсов.</a:t>
            </a: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5586" y="4883482"/>
            <a:ext cx="6069725" cy="10089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 Минфина РФ от 15.04.2024 № 144н</a:t>
            </a:r>
          </a:p>
          <a:p>
            <a:pPr algn="ctr"/>
            <a:r>
              <a:rPr lang="ru-RU" dirty="0" smtClean="0"/>
              <a:t> (внесение изменений в 82н)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1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5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0" name="Прямоугольник 9"/>
          <p:cNvSpPr/>
          <p:nvPr/>
        </p:nvSpPr>
        <p:spPr>
          <a:xfrm>
            <a:off x="126125" y="60961"/>
            <a:ext cx="11619186" cy="4873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02B"/>
                </a:solidFill>
              </a:rPr>
              <a:t>КВР "321 Пособия, компенсации и иные социальные выплаты гражданам, кроме публичных нормативных обязательств"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b="1" dirty="0"/>
              <a:t>Расходы:</a:t>
            </a:r>
          </a:p>
          <a:p>
            <a:r>
              <a:rPr lang="ru-RU" sz="2000" dirty="0"/>
              <a:t>на выплату пособия за первые три дня временной нетрудоспособности лицам, работающим по договорам гражданско-правового характера</a:t>
            </a:r>
          </a:p>
          <a:p>
            <a:endParaRPr lang="ru-RU" sz="2000" dirty="0"/>
          </a:p>
          <a:p>
            <a:r>
              <a:rPr lang="ru-RU" sz="2000" b="1" dirty="0"/>
              <a:t>Основание выплаты:</a:t>
            </a:r>
          </a:p>
          <a:p>
            <a:r>
              <a:rPr lang="ru-RU" sz="2000" dirty="0"/>
              <a:t>часть 1 статьи 141 Федерального закона от 29 декабря 2006 г. № 255-ФЗ </a:t>
            </a:r>
            <a:br>
              <a:rPr lang="ru-RU" sz="2000" dirty="0"/>
            </a:br>
            <a:r>
              <a:rPr lang="ru-RU" sz="2000" dirty="0"/>
              <a:t>"Об обязательном социальном страховании на случай временной нетрудоспособности и в связи с материнством" (назначение и выплата застрахованным лицам, указанным в части 1 статьи 2 Закона № 255-ФЗ, пособия по временной нетрудоспособности в случаях, предусмотренных пунктом 1 части 1 статьи 5 Закона № 255-ФЗ, за первые три дня временной нетрудоспособности осуществляются страхователем по месту работы (службы, иной деятельности) застрахованного лица)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5586" y="4883482"/>
            <a:ext cx="6069725" cy="10089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 Минфина РФ от 13.11.2024 № 166н</a:t>
            </a:r>
          </a:p>
          <a:p>
            <a:pPr algn="ctr"/>
            <a:r>
              <a:rPr lang="ru-RU" dirty="0" smtClean="0"/>
              <a:t> (внесение изменений в 82н)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4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5" name="Скругленный прямоугольник 4"/>
          <p:cNvSpPr/>
          <p:nvPr/>
        </p:nvSpPr>
        <p:spPr>
          <a:xfrm>
            <a:off x="835572" y="0"/>
            <a:ext cx="10594427" cy="63377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финансов Астраханской области от 04.12.2024 № 102-04-327/8608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- декабрь 2024 года: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отчетность за декабрь 2024 – 14.01.2025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0503117-НП – 13.01.2025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0503128-НП – 20.01.2025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0503738-НП – 20.01.2025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– 4 квартал 2024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Извещение о трансферте, передаваемом с условием ф. 0510453 по главе 895 – 20.01.2025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– 2024 год: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0503125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0503125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G_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ДОП, 0503725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_ДОП (с прикреплением подтверждающих документов)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27.01.2025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Прямоугольник 6"/>
          <p:cNvSpPr/>
          <p:nvPr/>
        </p:nvSpPr>
        <p:spPr>
          <a:xfrm>
            <a:off x="984069" y="1572082"/>
            <a:ext cx="1040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734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57070" y="153139"/>
            <a:ext cx="5795667" cy="62478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Д - Национальный проект "Продолжительная и активная жизнь"</a:t>
            </a:r>
          </a:p>
          <a:p>
            <a:r>
              <a:rPr lang="ru-RU" sz="2000" dirty="0"/>
              <a:t>Я - Национальный проект "Семья"</a:t>
            </a:r>
          </a:p>
          <a:p>
            <a:r>
              <a:rPr lang="ru-RU" sz="2000" dirty="0"/>
              <a:t>Ю - Национальный проект "Молодежь и дети"</a:t>
            </a:r>
          </a:p>
          <a:p>
            <a:r>
              <a:rPr lang="ru-RU" sz="2000" dirty="0"/>
              <a:t>Л - Национальный проект "Кадры"</a:t>
            </a:r>
          </a:p>
          <a:p>
            <a:r>
              <a:rPr lang="ru-RU" sz="2000" dirty="0"/>
              <a:t>И - Национальный проект "Инфраструктура для жизни"</a:t>
            </a:r>
          </a:p>
          <a:p>
            <a:r>
              <a:rPr lang="ru-RU" sz="2000" dirty="0"/>
              <a:t>Т - Национальный проект "Эффективная транспортная </a:t>
            </a:r>
            <a:r>
              <a:rPr lang="ru-RU" sz="2000" dirty="0" smtClean="0"/>
              <a:t>система«</a:t>
            </a:r>
          </a:p>
          <a:p>
            <a:r>
              <a:rPr lang="ru-RU" sz="2000" dirty="0"/>
              <a:t>Ч - Национальный проект "Экологическое благополучие"</a:t>
            </a:r>
          </a:p>
          <a:p>
            <a:r>
              <a:rPr lang="ru-RU" sz="2000" dirty="0"/>
              <a:t>Э - Национальный проект "Эффективная и конкурентная экономика"</a:t>
            </a:r>
          </a:p>
          <a:p>
            <a:r>
              <a:rPr lang="ru-RU" sz="2000" dirty="0"/>
              <a:t>П - Национальный проект "Туризм и гостеприимство"</a:t>
            </a:r>
          </a:p>
          <a:p>
            <a:r>
              <a:rPr lang="ru-RU" sz="2000" dirty="0"/>
              <a:t>М - Национальный проект "Международная кооперация и экспорт"</a:t>
            </a:r>
          </a:p>
          <a:p>
            <a:r>
              <a:rPr lang="ru-RU" sz="2000" dirty="0"/>
              <a:t>Ц - Национальный проект "Экономика данных и цифровая трансформация государства"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070" y="1802914"/>
            <a:ext cx="6096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Указ Президента Российской Федерации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от 7 мая 2024 г. № 309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"О национальных целях развития Российской Федерации на период до 2030 года и на перспективу до 2036 года"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070" y="4062461"/>
            <a:ext cx="6069725" cy="10089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 Минфина РФ от 13.11.2024 № 166н</a:t>
            </a:r>
          </a:p>
          <a:p>
            <a:pPr algn="ctr"/>
            <a:r>
              <a:rPr lang="ru-RU" dirty="0" smtClean="0"/>
              <a:t> (внесение изменений в 82н)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8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Прямоугольник 6"/>
          <p:cNvSpPr/>
          <p:nvPr/>
        </p:nvSpPr>
        <p:spPr>
          <a:xfrm>
            <a:off x="984069" y="1572082"/>
            <a:ext cx="1040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734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90" y="638769"/>
            <a:ext cx="1186802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Для расходов бюджетов субъектов Российской Федерации (местных бюджетов), осуществляемых за счет бюджетных ассигнований </a:t>
            </a:r>
            <a:r>
              <a:rPr lang="ru-RU" sz="2400" b="1" i="1" u="sng" dirty="0">
                <a:solidFill>
                  <a:srgbClr val="C00000"/>
                </a:solidFill>
              </a:rPr>
              <a:t>дорожных фондов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  <a:p>
            <a:pPr marL="1614488" indent="-1614488">
              <a:buNone/>
            </a:pPr>
            <a:r>
              <a:rPr lang="ru-RU" sz="2400" b="1" dirty="0">
                <a:solidFill>
                  <a:srgbClr val="C00000"/>
                </a:solidFill>
              </a:rPr>
              <a:t>9Д000 - 9Д199 </a:t>
            </a: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проектирование, строительство, реконструкцию, капитальный ремонт, ремонт и содержание автомобильных дорог общего пользования и искусственных дорожных сооружений на них;</a:t>
            </a:r>
          </a:p>
          <a:p>
            <a:pPr marL="1614488" indent="-1614488">
              <a:buNone/>
            </a:pPr>
            <a:r>
              <a:rPr lang="ru-RU" sz="2400" b="1" dirty="0">
                <a:solidFill>
                  <a:srgbClr val="C00000"/>
                </a:solidFill>
              </a:rPr>
              <a:t>9Д200 - 9Д399 </a:t>
            </a: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капитальный ремонт и ремонт дворовых территорий многоквартирных домов, проездов к дворовым территориям многоквартирных домов населенных пунктов;</a:t>
            </a:r>
          </a:p>
          <a:p>
            <a:pPr marL="1614488" indent="-1614488">
              <a:buNone/>
            </a:pPr>
            <a:r>
              <a:rPr lang="ru-RU" sz="2400" b="1" dirty="0">
                <a:solidFill>
                  <a:srgbClr val="C00000"/>
                </a:solidFill>
              </a:rPr>
              <a:t>9Д400 - 9Д599 </a:t>
            </a: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обеспечение транспортной безопасности объектов дорожного хозяйства (…);</a:t>
            </a:r>
          </a:p>
          <a:p>
            <a:pPr marL="1614488" indent="-1614488">
              <a:buNone/>
            </a:pPr>
            <a:r>
              <a:rPr lang="ru-RU" sz="2400" b="1" dirty="0">
                <a:solidFill>
                  <a:srgbClr val="C00000"/>
                </a:solidFill>
              </a:rPr>
              <a:t>9Д600 - 9Д799 </a:t>
            </a: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административно-хозяйственные расходы в рамках осуществления дорожной деятельности;</a:t>
            </a:r>
          </a:p>
          <a:p>
            <a:pPr marL="1614488" indent="-1614488">
              <a:buNone/>
            </a:pPr>
            <a:r>
              <a:rPr lang="ru-RU" sz="2400" b="1" dirty="0">
                <a:solidFill>
                  <a:srgbClr val="C00000"/>
                </a:solidFill>
              </a:rPr>
              <a:t>9Д800 - 9Д899 </a:t>
            </a:r>
            <a:r>
              <a:rPr lang="ru-RU" sz="2400" dirty="0"/>
              <a:t>- прочие расходы за счет бюджетных ассигнований дорожного фонда.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 useBgFill="1">
        <p:nvSpPr>
          <p:cNvPr id="9" name="Прямоугольник 8"/>
          <p:cNvSpPr/>
          <p:nvPr/>
        </p:nvSpPr>
        <p:spPr>
          <a:xfrm>
            <a:off x="1771047" y="2916621"/>
            <a:ext cx="8845618" cy="16080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/>
              </a:rPr>
              <a:t>Выписки УФК</a:t>
            </a:r>
          </a:p>
          <a:p>
            <a:pPr algn="ctr"/>
            <a:r>
              <a:rPr lang="ru-RU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/>
              </a:rPr>
              <a:t>09.01.2025 выписки по казначейским и </a:t>
            </a:r>
            <a:r>
              <a:rPr lang="ru-RU" sz="2400" b="1" kern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/>
              </a:rPr>
              <a:t>лицевым счетам </a:t>
            </a:r>
            <a:r>
              <a:rPr lang="ru-RU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/>
              </a:rPr>
              <a:t>(с заключительными оборотами)</a:t>
            </a:r>
          </a:p>
          <a:p>
            <a:pPr algn="ctr"/>
            <a:r>
              <a:rPr lang="ru-RU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/>
              </a:rPr>
              <a:t>10.01.2025 - 0503151, 0503152 </a:t>
            </a:r>
            <a:endParaRPr lang="ru-RU" sz="2400" kern="0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1047" y="383323"/>
            <a:ext cx="8845618" cy="22810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финансов Астраханской области от 23.12.2024 № 1009-р «О сроках представления консолидированной бюджетной (бухгалтерской) отчетности за 2024 год»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71047" y="4897908"/>
            <a:ext cx="8845618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Уточнение платежей – до 20.01.2025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98432565"/>
              </p:ext>
            </p:extLst>
          </p:nvPr>
        </p:nvGraphicFramePr>
        <p:xfrm>
          <a:off x="801189" y="357052"/>
          <a:ext cx="10816045" cy="52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95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57797" y="2128603"/>
            <a:ext cx="2308485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6" name="Прямоугольник 5"/>
          <p:cNvSpPr/>
          <p:nvPr/>
        </p:nvSpPr>
        <p:spPr>
          <a:xfrm>
            <a:off x="1576552" y="2593686"/>
            <a:ext cx="8812924" cy="2640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 1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</a:t>
            </a:r>
            <a:endParaRPr lang="ru-RU" sz="2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инвентаризации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активов и обязательств, осуществляемой в целях обеспечения достоверности данных бухгалтерского учета, бухгалтерской (финансовой) отчетности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952" y="385997"/>
            <a:ext cx="11020096" cy="19315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2017 г.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274н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ФЕДЕРАЛЬНОГО СТАНДАРТА БУХГАЛТЕРСКОГО УЧЕТА ДЛЯ ОРГАНИЗАЦИЙ ГОСУДАРСТВЕННОГО СЕКТОРА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«УЧЕТНАЯ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ПОЛИТИКА, ОЦЕНОЧНЫЕ ЗНАЧЕНИЯ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13.09.2023 № 144н)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420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1189" y="235133"/>
            <a:ext cx="10929257" cy="522514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Новые требования к проведению инвентаризации с 01.01.2024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9566" y="818608"/>
            <a:ext cx="10685417" cy="7837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обязательно создавать отдельную инвентаризационную комиссию. Ее функции может выполнять любая комиссия учреждения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9565" y="1702799"/>
            <a:ext cx="10685417" cy="12453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В состав комиссии должны входить минимум 3 человека (председатель комиссии, заместитель председателя, иные члены комиссии). Не допускается включение в состав комиссии лиц, на которые возложена материальная ответственность за объекты, инвентаризируемые комиссией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107" y="3048547"/>
            <a:ext cx="10685417" cy="1112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 инвентаризации наличных денежных средств, дебиторской и кредиторской задолженности включение в состав комиссии главного бухгалтера (иное уполномоченное лицо, осуществляющее ведение бухгалтерского учета) является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обязательным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3107" y="4300947"/>
            <a:ext cx="10685417" cy="11647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период проведения инвентаризации не допускается изменение состава комиссии, в том числе по уважительной причине.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Заседание комиссии считается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правомочным, если в нем приняли участие не менее двух третей от общего числа членов комиссии. При отсутствии кворума председателем назначается новая дата заседания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6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1189" y="235133"/>
            <a:ext cx="10929257" cy="5225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latin typeface="Georgia" panose="02040502050405020303" pitchFamily="18" charset="0"/>
              </a:rPr>
              <a:t>П. 32 общих требований к проведению инвентаризации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92376"/>
              </p:ext>
            </p:extLst>
          </p:nvPr>
        </p:nvGraphicFramePr>
        <p:xfrm>
          <a:off x="801189" y="992782"/>
          <a:ext cx="10817997" cy="4865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7697"/>
                <a:gridCol w="4220300"/>
              </a:tblGrid>
              <a:tr h="69375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В целях составления годовой отчетности обязательной инвентаризации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подлежат: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Объекты учета, стоимостная оценка которых определяет величину налоговых обязательств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 отчетную дату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Дебиторская и кредиторская задолженность, капитальные вложения, готовая продукция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Перед составлением годовой отчетности, но не ранее 1 октября отчетного года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3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C000"/>
                          </a:solidFill>
                          <a:effectLst/>
                        </a:rPr>
                        <a:t>Просроченная дебиторская и кредиторская задолженности</a:t>
                      </a:r>
                      <a:endParaRPr lang="ru-RU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На отчетную дату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Библиотечные фонды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реже одного раза в пять лет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Музейные коллекции и музейные предметы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 </a:t>
                      </a:r>
                      <a:r>
                        <a:rPr lang="ru-RU" sz="2000" dirty="0">
                          <a:effectLst/>
                        </a:rPr>
                        <a:t>отчетную дату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3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Иные объекты нефинансовых активов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реже одного раза в три года*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689131" y="5777823"/>
            <a:ext cx="7000791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* Если иное не установлено учредителем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1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1189" y="235132"/>
            <a:ext cx="10929257" cy="805391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Кадастровая стоимость земельных участков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01189" y="1040523"/>
            <a:ext cx="9775454" cy="2867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РФ от 17.12.2024 № 02-07-08/127162 «О предоставлении информации по принятию решения о проведении переоценки кадастровой стоимости земли (земельных участков)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484" y="4434684"/>
            <a:ext cx="11493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https://augi.astrobl.ru/napravleniya-deyatelnosti/kadastrovaia-ocenka-s-01012023_cd0018f79b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7143</TotalTime>
  <Words>1661</Words>
  <Application>Microsoft Office PowerPoint</Application>
  <PresentationFormat>Широкоэкранный</PresentationFormat>
  <Paragraphs>194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Montserrat</vt:lpstr>
      <vt:lpstr>Times New Roman</vt:lpstr>
      <vt:lpstr>Тема Office</vt:lpstr>
      <vt:lpstr>ПОДГОТОВКА К СОСТАВЛЕНИЮ И ПРЕДСТАВЛЕНИЮ ГОДОВОЙ ОТЧЕТНОСТИ ЗА 2024 ГОД. ИЗМЕНЕНИЯ В БЮДЖЕТНОМ ЗАКОНОДАТЕЛЬСТВЕ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требования к проведению инвентаризации с 01.01.2024</vt:lpstr>
      <vt:lpstr>П. 32 общих требований к проведению инвентаризации</vt:lpstr>
      <vt:lpstr>Кадастровая стоимость земельных участков</vt:lpstr>
      <vt:lpstr>Презентация PowerPoint</vt:lpstr>
      <vt:lpstr>Кадастровая стоимость земельных участков</vt:lpstr>
      <vt:lpstr>Презентация PowerPoint</vt:lpstr>
      <vt:lpstr>Презентация PowerPoint</vt:lpstr>
      <vt:lpstr>Письмо Минфина РФ от 23 марта 2018                      № 06-03-12/18542 </vt:lpstr>
      <vt:lpstr>Акт о результатах инвентаризации (форма 0510463) составляется в электронном виде в соответствии с приказом Минфина России от 15.04.2021               № 61н</vt:lpstr>
      <vt:lpstr> Безвозмездные неденежные передачи/поступления </vt:lpstr>
      <vt:lpstr>Презентация PowerPoint</vt:lpstr>
      <vt:lpstr>303.09  дополнительные страховые взносы на пенсионное страхование, уплачиваемым учреждением в пользу сотрудников </vt:lpstr>
      <vt:lpstr>   Выплата по КВР                                               111                                  Страховые взносы              112                                           по КВР 119    113 </vt:lpstr>
      <vt:lpstr>Презентация PowerPoint</vt:lpstr>
      <vt:lpstr>ПРАВИТЕЛЬСТВО РОССИЙСКОЙ ФЕДЕРАЦИИ П О С Т А Н О В Л Е Н И Е от 17 декабря 2024 г. № 1802 «О соглашениях, которые предусматривают меры по социально-экономическому развитию и оздоровлению государственных финансов субъектов Российской Федерации»</vt:lpstr>
      <vt:lpstr>Презентация PowerPoint</vt:lpstr>
      <vt:lpstr>Соглашение о мерах по социально-экономическому развитию и оздоровлению государственных финансов Астраханской области</vt:lpstr>
      <vt:lpstr>План мероприятий по сокращению дебиторской задолженности</vt:lpstr>
      <vt:lpstr>Федеральный закон от 13.07.2024 № 177-ФЗ «О внесении изменений в БК РФ и отдельные законодательные акты РФ»</vt:lpstr>
      <vt:lpstr>Приказы о признании с 01.01.2026 утратившими силу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П. 7 Инструкции 191н о порядке составления и представления годовой, квартальной и месячной отчетности об исполнении бюджетов бюджетной системы Российской Федерации</dc:title>
  <dc:creator>Телеушева Диляра Адылбековна</dc:creator>
  <cp:lastModifiedBy>Телеушева Диляра Адылбековна</cp:lastModifiedBy>
  <cp:revision>315</cp:revision>
  <cp:lastPrinted>2024-06-27T10:58:43Z</cp:lastPrinted>
  <dcterms:created xsi:type="dcterms:W3CDTF">2022-12-05T07:01:36Z</dcterms:created>
  <dcterms:modified xsi:type="dcterms:W3CDTF">2024-12-25T04:49:29Z</dcterms:modified>
</cp:coreProperties>
</file>