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6" r:id="rId8"/>
    <p:sldId id="265" r:id="rId9"/>
    <p:sldId id="268" r:id="rId10"/>
    <p:sldId id="269" r:id="rId11"/>
    <p:sldId id="270" r:id="rId12"/>
    <p:sldId id="271" r:id="rId13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2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42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55BF1-29C9-4964-849B-F6639CD5C1AD}" type="datetimeFigureOut">
              <a:rPr lang="ru-RU" smtClean="0"/>
              <a:t>28.01.2025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E0273-C78A-4DA5-9DBB-B50D6D1E08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7599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55BF1-29C9-4964-849B-F6639CD5C1AD}" type="datetimeFigureOut">
              <a:rPr lang="ru-RU" smtClean="0"/>
              <a:t>28.01.2025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E0273-C78A-4DA5-9DBB-B50D6D1E08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4255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55BF1-29C9-4964-849B-F6639CD5C1AD}" type="datetimeFigureOut">
              <a:rPr lang="ru-RU" smtClean="0"/>
              <a:t>28.01.2025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E0273-C78A-4DA5-9DBB-B50D6D1E088D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431869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55BF1-29C9-4964-849B-F6639CD5C1AD}" type="datetimeFigureOut">
              <a:rPr lang="ru-RU" smtClean="0"/>
              <a:t>28.01.2025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E0273-C78A-4DA5-9DBB-B50D6D1E08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78751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55BF1-29C9-4964-849B-F6639CD5C1AD}" type="datetimeFigureOut">
              <a:rPr lang="ru-RU" smtClean="0"/>
              <a:t>28.01.2025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E0273-C78A-4DA5-9DBB-B50D6D1E088D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099827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55BF1-29C9-4964-849B-F6639CD5C1AD}" type="datetimeFigureOut">
              <a:rPr lang="ru-RU" smtClean="0"/>
              <a:t>28.01.2025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E0273-C78A-4DA5-9DBB-B50D6D1E08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1833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55BF1-29C9-4964-849B-F6639CD5C1AD}" type="datetimeFigureOut">
              <a:rPr lang="ru-RU" smtClean="0"/>
              <a:t>28.01.2025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E0273-C78A-4DA5-9DBB-B50D6D1E08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1295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55BF1-29C9-4964-849B-F6639CD5C1AD}" type="datetimeFigureOut">
              <a:rPr lang="ru-RU" smtClean="0"/>
              <a:t>28.01.2025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E0273-C78A-4DA5-9DBB-B50D6D1E08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2093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55BF1-29C9-4964-849B-F6639CD5C1AD}" type="datetimeFigureOut">
              <a:rPr lang="ru-RU" smtClean="0"/>
              <a:t>28.01.2025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E0273-C78A-4DA5-9DBB-B50D6D1E08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193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55BF1-29C9-4964-849B-F6639CD5C1AD}" type="datetimeFigureOut">
              <a:rPr lang="ru-RU" smtClean="0"/>
              <a:t>28.01.2025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E0273-C78A-4DA5-9DBB-B50D6D1E08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0988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55BF1-29C9-4964-849B-F6639CD5C1AD}" type="datetimeFigureOut">
              <a:rPr lang="ru-RU" smtClean="0"/>
              <a:t>28.01.2025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E0273-C78A-4DA5-9DBB-B50D6D1E08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9569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55BF1-29C9-4964-849B-F6639CD5C1AD}" type="datetimeFigureOut">
              <a:rPr lang="ru-RU" smtClean="0"/>
              <a:t>28.01.2025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E0273-C78A-4DA5-9DBB-B50D6D1E08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14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55BF1-29C9-4964-849B-F6639CD5C1AD}" type="datetimeFigureOut">
              <a:rPr lang="ru-RU" smtClean="0"/>
              <a:t>28.01.2025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E0273-C78A-4DA5-9DBB-B50D6D1E08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6902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55BF1-29C9-4964-849B-F6639CD5C1AD}" type="datetimeFigureOut">
              <a:rPr lang="ru-RU" smtClean="0"/>
              <a:t>28.01.2025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E0273-C78A-4DA5-9DBB-B50D6D1E08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3466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55BF1-29C9-4964-849B-F6639CD5C1AD}" type="datetimeFigureOut">
              <a:rPr lang="ru-RU" smtClean="0"/>
              <a:t>28.01.2025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E0273-C78A-4DA5-9DBB-B50D6D1E08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2114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E0273-C78A-4DA5-9DBB-B50D6D1E088D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55BF1-29C9-4964-849B-F6639CD5C1AD}" type="datetimeFigureOut">
              <a:rPr lang="ru-RU" smtClean="0"/>
              <a:t>28.01.2025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5313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55BF1-29C9-4964-849B-F6639CD5C1AD}" type="datetimeFigureOut">
              <a:rPr lang="ru-RU" smtClean="0"/>
              <a:t>28.01.2025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FEE0273-C78A-4DA5-9DBB-B50D6D1E08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3166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hyperlink" Target="consultantplus://offline/ref=36516C0F56EE36A757D55D305BC6797C4F3A7B820F491691C6F439F4EAD90DD1975A8E1836E4903F65727E4EFEBBA0N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consultantplus://offline/ref=36516C0F56EE36A757D55D305BC6797C4F3A7B820F491691C6F439F4EAD90DD1975A8E1836E4903F65727E4EFEBBA0N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6253" y="3072714"/>
            <a:ext cx="9405055" cy="2141837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ПОРЯДКА ПРОВЕДЕНИЯ 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МОНИТОРИНГА ДОСТИЖЕНИЯ РЕЗУЛЬТАТОВ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ПРЕДОСТАВЛЕНИЯ СУБСИДИЙ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ТОМ ЧИСЛЕ ГРАНТОВ В ФОРМЕ СУБСИДИЙ,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ЮРИДИЧЕСКИМ ЛИЦАМ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ТОМ ЧИСЛЕ БЮДЖЕТНЫМ И АВТОНОМНЫМ УЧРЕЖДЕНИЯМ,</a:t>
            </a:r>
            <a:b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ИНДИВИДУАЛЬНЫМ ПРЕДПРИНИМАТЕЛЯМ, ФИЗИЧЕСКИМ ЛИЦАМ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ПРОИЗВОДИТЕЛЯМ 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ТОВАРОВ, РАБОТ, УСЛУГ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72793" y="-140157"/>
            <a:ext cx="878977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endParaRPr lang="ru-RU" b="1" dirty="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ru-RU" b="1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 МИНИСТЕРСТВА ФИНАНСОВ РОССИЙСКОЙ ФЕДЕРАЦИИ</a:t>
            </a:r>
          </a:p>
          <a:p>
            <a:pPr algn="ctr"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 27 апреля 2024 г. № 53н</a:t>
            </a:r>
            <a:endParaRPr lang="ru-RU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49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https://cmiso.ru/wp-content/uploads/2017/11/zna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" y="0"/>
            <a:ext cx="805406" cy="1024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https://cmiso.ru/wp-content/uploads/2017/11/zna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898" y="5903893"/>
            <a:ext cx="943147" cy="862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0898" y="804502"/>
            <a:ext cx="11761365" cy="424752"/>
          </a:xfrm>
        </p:spPr>
        <p:txBody>
          <a:bodyPr>
            <a:noAutofit/>
          </a:bodyPr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 Отчета о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 плана мероприятий по 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достижению результатов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предоставления 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субсидии, приложение № 3 к приказу № 53н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7581637"/>
              </p:ext>
            </p:extLst>
          </p:nvPr>
        </p:nvGraphicFramePr>
        <p:xfrm>
          <a:off x="277684" y="1124808"/>
          <a:ext cx="11228173" cy="48835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79917"/>
                <a:gridCol w="998328"/>
                <a:gridCol w="1138649"/>
                <a:gridCol w="758819"/>
                <a:gridCol w="711133"/>
                <a:gridCol w="806509"/>
                <a:gridCol w="983861"/>
                <a:gridCol w="770545"/>
                <a:gridCol w="996420"/>
                <a:gridCol w="1242935"/>
                <a:gridCol w="1041057"/>
              </a:tblGrid>
              <a:tr h="422689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результата предоставления субсидии, контрольной </a:t>
                      </a:r>
                      <a:r>
                        <a:rPr lang="ru-RU" sz="11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точки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результата предоставления субсидии, контрольной точки 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 результата предоставления субсидии, контрольной точки 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Единица измерения 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Значение результата предоставления субсидии, контрольной точки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 достижения результата предоставления субсидии, контрольной точки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Сведения об </a:t>
                      </a:r>
                      <a:r>
                        <a:rPr lang="ru-RU" sz="11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отклонениях статус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</a:tr>
              <a:tr h="3538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по 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4"/>
                        </a:rPr>
                        <a:t>ОКЕИ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07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плановое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фактическое 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прогнозное 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плановый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фактический/прогнозный 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3">
                        <a:lumMod val="20000"/>
                        <a:lumOff val="80000"/>
                        <a:alpha val="37000"/>
                      </a:schemeClr>
                    </a:solidFill>
                  </a:tcPr>
                </a:tc>
              </a:tr>
              <a:tr h="2600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</a:tr>
              <a:tr h="6171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 предоставления субсидии 1: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</a:tr>
              <a:tr h="2600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</a:tr>
              <a:tr h="3986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Контрольная точка 1.1: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</a:tr>
              <a:tr h="2600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</a:tr>
              <a:tr h="6171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 предоставления субсидии </a:t>
                      </a:r>
                      <a:r>
                        <a:rPr lang="ru-RU" sz="11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2: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</a:tr>
              <a:tr h="2600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</a:tr>
              <a:tr h="3757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Контрольная точка 2.1: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</a:tr>
              <a:tr h="26004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</a:t>
                      </a:r>
                      <a:endParaRPr lang="ru-RU" sz="11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</a:tr>
              <a:tr h="2600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877" marR="24877" marT="40927" marB="40927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12007" y="219727"/>
            <a:ext cx="954706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Оценка достижения получателем субсидии значений результата предоставления субсидии осуществляется                                    ГРБС на основании отчета о реализации Плана мероприятий, формируемого получателем субсидии.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05709" y="5903893"/>
            <a:ext cx="1080804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Показатели Отчета формируются в соответствии с информацией о фактически достигнутых значениях результатов предоставления субсидии нарастающим итогом и сроке их достижения с начала соответствующего финансового года, указываемых в отчете о достижении значений результатов предоставления субсидии, а также характеристик результатов (при их установлении).</a:t>
            </a:r>
          </a:p>
        </p:txBody>
      </p:sp>
    </p:spTree>
    <p:extLst>
      <p:ext uri="{BB962C8B-B14F-4D97-AF65-F5344CB8AC3E}">
        <p14:creationId xmlns:p14="http://schemas.microsoft.com/office/powerpoint/2010/main" val="828801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s://cmiso.ru/wp-content/uploads/2017/11/zna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2565"/>
            <a:ext cx="1409699" cy="132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6300" y="292565"/>
            <a:ext cx="8985765" cy="1401930"/>
          </a:xfrm>
        </p:spPr>
        <p:txBody>
          <a:bodyPr>
            <a:noAutofit/>
          </a:bodyPr>
          <a:lstStyle/>
          <a:p>
            <a:pPr indent="457200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достижения получателем субсидии значений результата предоставления субсидии осуществляется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ГРБС на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основании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 реализации Плана мероприятий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формируемого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получателем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субсидии,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котором </a:t>
            </a:r>
            <a:r>
              <a:rPr lang="ru-RU" sz="16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ежеквартально </a:t>
            </a:r>
            <a:r>
              <a:rPr lang="ru-RU" sz="1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состоянию на первое число месяца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следующего за отчетным периодом, а также </a:t>
            </a:r>
            <a:r>
              <a:rPr lang="ru-RU" sz="1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десятого рабочего дня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достижения конечного значения результата предоставления субсидии отражаются: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2731" y="1680205"/>
            <a:ext cx="9101666" cy="442131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а) достигнутые в отчетном периоде значения результатов предоставления субсидии и контрольные точки:</a:t>
            </a:r>
          </a:p>
          <a:p>
            <a:pPr marL="360000"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достижения которых наступил в отчетном периоде;</a:t>
            </a:r>
          </a:p>
          <a:p>
            <a:pPr marL="360000"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достигнутые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нарушением установленных сроков;</a:t>
            </a:r>
          </a:p>
          <a:p>
            <a:pPr marL="360000"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достигнутые до наступления срока;</a:t>
            </a:r>
          </a:p>
          <a:p>
            <a:pPr marL="0" indent="0" algn="just">
              <a:buNone/>
            </a:pP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недостигнутые значения результатов предоставления субсидии и контрольные точки:</a:t>
            </a:r>
          </a:p>
          <a:p>
            <a:pPr marL="360000"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достижения которых наступил в периодах, предшествующих отчетному;</a:t>
            </a:r>
          </a:p>
          <a:p>
            <a:pPr marL="360000"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достижения которых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наступил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отчетном периоде;</a:t>
            </a:r>
          </a:p>
          <a:p>
            <a:pPr marL="0" indent="0" algn="just">
              <a:buNone/>
            </a:pP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значения результатов предоставления субсидии и контрольные точки, достижение которых запланировано в течение трех месяцев, следующих за отчетным периодом:</a:t>
            </a:r>
          </a:p>
          <a:p>
            <a:pPr marL="360000"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отсутствием отклонений от плановых сроков их достижения;</a:t>
            </a:r>
          </a:p>
          <a:p>
            <a:pPr marL="360000"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наличием отклонений от плановых сроков их достижения.</a:t>
            </a:r>
          </a:p>
          <a:p>
            <a:pPr marL="0" indent="0">
              <a:buNone/>
            </a:pP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044331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5784" y="273943"/>
            <a:ext cx="9750854" cy="711200"/>
          </a:xfrm>
        </p:spPr>
        <p:txBody>
          <a:bodyPr>
            <a:noAutofit/>
          </a:bodyPr>
          <a:lstStyle/>
          <a:p>
            <a:pPr indent="457200" algn="ctr">
              <a:lnSpc>
                <a:spcPct val="100000"/>
              </a:lnSpc>
            </a:pPr>
            <a:r>
              <a:rPr lang="ru-RU" sz="1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мониторинге достижения результатов предоставления </a:t>
            </a:r>
            <a: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 </a:t>
            </a:r>
            <a:r>
              <a:rPr lang="ru-RU" sz="1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(</a:t>
            </a:r>
            <a: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 приложение № 4 к Приказу № 53н) </a:t>
            </a:r>
            <a:r>
              <a:rPr lang="ru-RU" sz="17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ежеквартально</a:t>
            </a:r>
            <a:r>
              <a:rPr lang="ru-RU" sz="1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формируется на основании Отчетов</a:t>
            </a:r>
            <a:endParaRPr lang="ru-RU" sz="17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914" y="889686"/>
            <a:ext cx="10454674" cy="4183071"/>
          </a:xfrm>
        </p:spPr>
        <p:txBody>
          <a:bodyPr>
            <a:normAutofit fontScale="92500" lnSpcReduction="20000"/>
          </a:bodyPr>
          <a:lstStyle/>
          <a:p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Министерством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 в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отношении субсидий,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предоставляемых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федерального бюджета, а также субсидий, предоставляемых из бюджета субъекта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(местного бюджета), соглашения о предоставлении которых заключаются в системе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«Электронный бюджет»,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 если источником финансового обеспечения расходных обязательств субъекта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 (муниципального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образования) по предоставлению указанных субсидий являются межбюджетные трансферты, имеющие целевое назначение, из федерального бюджета бюджету субъекта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РФ,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в системе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«Электронный бюджет»; </a:t>
            </a:r>
          </a:p>
          <a:p>
            <a:pPr algn="just"/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финансовыми органами субъекта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 (муниципального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образования) в отношении субсидий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предоставляемых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бюджета субъекта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 (местного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бюджета), за исключением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субсидий, предоставляемых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бюджета субъекта РФ (местного бюджета), соглашения о предоставлении которых заключаются в системе «Электронный бюджет», осуществляется в государственных информационных системах субъектов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 (муниципальных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информационных системах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Picture 4" descr="https://cmiso.ru/wp-content/uploads/2017/11/zna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784" y="5359399"/>
            <a:ext cx="1219200" cy="111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066114" y="5454947"/>
            <a:ext cx="91903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Aft>
                <a:spcPts val="0"/>
              </a:spcAft>
            </a:pPr>
            <a:r>
              <a:rPr lang="ru-RU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Информация формируется с указанием значений результатов предоставления субсидии на дату формирования с начала соответствующего финансового года, с даты заключения соглашения, и контрольных точек с начала соответствующего финансового года.</a:t>
            </a:r>
            <a:endParaRPr lang="ru-RU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421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indent="457200"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14400" y="1072713"/>
            <a:ext cx="9547654" cy="1693527"/>
          </a:xfrm>
          <a:prstGeom prst="rect">
            <a:avLst/>
          </a:prstGeom>
          <a:solidFill>
            <a:schemeClr val="accent3">
              <a:lumMod val="20000"/>
              <a:lumOff val="80000"/>
              <a:alpha val="41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Настоящий Порядок устанавливает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проведения мониторинга достижения результатов предоставления субсидий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предоставляемых из федерального бюджета, бюджета субъекта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Федерации,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местного бюджета, в том числе грантов в форме субсидий, юридическим лицам, индивидуальным предпринимателям, физическим лицам - производителям товаров, работ, услуг, субсидий бюджетным и автономным учреждениям на иные цели (далее соответственно - мониторинг, субсидии, получатели субсидий), и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 для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33891" y="3954275"/>
            <a:ext cx="2819410" cy="2444945"/>
          </a:xfrm>
          <a:prstGeom prst="rect">
            <a:avLst/>
          </a:prstGeom>
          <a:solidFill>
            <a:schemeClr val="accent3">
              <a:lumMod val="20000"/>
              <a:lumOff val="80000"/>
              <a:alpha val="41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беспечения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достижения результатов предоставления субсидий, значения которых определены в соглашении (договоре) о предоставлении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185453" y="3946150"/>
            <a:ext cx="2881496" cy="1673437"/>
          </a:xfrm>
          <a:prstGeom prst="rect">
            <a:avLst/>
          </a:prstGeom>
          <a:solidFill>
            <a:schemeClr val="accent3">
              <a:lumMod val="20000"/>
              <a:lumOff val="80000"/>
              <a:alpha val="41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воевременного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принятия и исполнения обязательств, необходимых для достижения значений результатов предоставления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субсидий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 rot="8004730">
            <a:off x="1408255" y="3137375"/>
            <a:ext cx="877843" cy="257907"/>
          </a:xfrm>
          <a:prstGeom prst="rightArrow">
            <a:avLst>
              <a:gd name="adj1" fmla="val 45255"/>
              <a:gd name="adj2" fmla="val 204279"/>
            </a:avLst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  <a:bevelB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трелка вправо 9"/>
          <p:cNvSpPr/>
          <p:nvPr/>
        </p:nvSpPr>
        <p:spPr>
          <a:xfrm rot="3310518">
            <a:off x="8722011" y="3186336"/>
            <a:ext cx="877843" cy="257907"/>
          </a:xfrm>
          <a:prstGeom prst="rightArrow">
            <a:avLst>
              <a:gd name="adj1" fmla="val 45255"/>
              <a:gd name="adj2" fmla="val 204279"/>
            </a:avLst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  <a:bevelB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898130" y="3954275"/>
            <a:ext cx="2967578" cy="2436820"/>
          </a:xfrm>
          <a:prstGeom prst="rect">
            <a:avLst/>
          </a:prstGeom>
          <a:solidFill>
            <a:schemeClr val="accent3">
              <a:lumMod val="20000"/>
              <a:lumOff val="80000"/>
              <a:alpha val="41000"/>
            </a:schemeClr>
          </a:solidFill>
          <a:ln>
            <a:solidFill>
              <a:schemeClr val="accent1">
                <a:shade val="50000"/>
                <a:alpha val="43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предупреждения и недопущения случаев образования неиспользованных остатков субсидий (лимитов бюджетных обязательств) или принятия (возникновения) бюджетных обязательств, превышающих лимиты бюджетных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обязательств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Стрелка вправо 17"/>
          <p:cNvSpPr/>
          <p:nvPr/>
        </p:nvSpPr>
        <p:spPr>
          <a:xfrm rot="5400000">
            <a:off x="5084536" y="3212822"/>
            <a:ext cx="877843" cy="257907"/>
          </a:xfrm>
          <a:prstGeom prst="rightArrow">
            <a:avLst>
              <a:gd name="adj1" fmla="val 45255"/>
              <a:gd name="adj2" fmla="val 204279"/>
            </a:avLst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  <a:bevelB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14400" y="-271044"/>
            <a:ext cx="878977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endParaRPr lang="ru-RU" b="1" dirty="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ru-RU" b="1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 МИНИСТЕРСТВА ФИНАНСОВ РОССИЙСКОЙ ФЕДЕРАЦИИ</a:t>
            </a:r>
          </a:p>
          <a:p>
            <a:pPr algn="ctr"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 27 апреля 2024 г. № 53н</a:t>
            </a:r>
            <a:endParaRPr lang="ru-RU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543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689875" y="4015415"/>
            <a:ext cx="9892523" cy="1277480"/>
          </a:xfrm>
          <a:prstGeom prst="rect">
            <a:avLst/>
          </a:prstGeom>
          <a:solidFill>
            <a:schemeClr val="accent3">
              <a:lumMod val="20000"/>
              <a:lumOff val="80000"/>
              <a:alpha val="41000"/>
            </a:schemeClr>
          </a:solidFill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финансовым органом субъекта РФ - в отношении субсидий, предоставляемых из бюджета субъекта РФ, за исключением субсидий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предоставляемых из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субъекта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РФ, соглашения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предоставлении которых заключаются в государственной интегрированной информационной системе управления общественными финансами «Электронный бюджет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89875" y="5490913"/>
            <a:ext cx="9892523" cy="953430"/>
          </a:xfrm>
          <a:prstGeom prst="rect">
            <a:avLst/>
          </a:prstGeom>
          <a:solidFill>
            <a:schemeClr val="accent3">
              <a:lumMod val="20000"/>
              <a:lumOff val="80000"/>
              <a:alpha val="41000"/>
            </a:schemeClr>
          </a:solidFill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финансовым органом муниципального образования - в отношении субсидий, предоставляемых из местного бюджета, за исключением субсидий,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предоставляемых из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местного бюджета,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соглашения о предоставлении которых заключаются в государственной интегрированной информационной системе управления общественными финансами «Электронный бюджет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endParaRPr lang="ru-RU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flipH="1">
            <a:off x="1108908" y="3013483"/>
            <a:ext cx="569362" cy="1566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1689876" y="357969"/>
            <a:ext cx="9892523" cy="1674031"/>
          </a:xfrm>
          <a:prstGeom prst="rect">
            <a:avLst/>
          </a:prstGeom>
          <a:solidFill>
            <a:schemeClr val="accent3">
              <a:lumMod val="20000"/>
              <a:lumOff val="80000"/>
              <a:alpha val="41000"/>
            </a:schemeClr>
          </a:solidFill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органами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государственной власти (государственными органами), органами местного самоуправления или организациями, осуществляющими функции главного распорядителя бюджетных средств, до которых в соответствии с бюджетным законодательством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 как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получателей бюджетных средств доведены лимиты бюджетных обязательств на предоставление субсидий на соответствующий финансовый год (соответствующий финансовый год и плановый период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678270" y="2168211"/>
            <a:ext cx="9892524" cy="1705503"/>
          </a:xfrm>
          <a:prstGeom prst="rect">
            <a:avLst/>
          </a:prstGeom>
          <a:solidFill>
            <a:schemeClr val="accent3">
              <a:lumMod val="20000"/>
              <a:lumOff val="80000"/>
              <a:alpha val="41000"/>
            </a:schemeClr>
          </a:solidFill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Министерством финансов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 -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отношении субсидий, предоставляемых из федерального бюджета, а также из бюджета субъекта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 (местного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бюджета), соглашения о предоставлении которых заключаются в государственной интегрированной информационной системе управления общественными финансами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«Электронный бюджет»,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 если источником финансового обеспечения расходных обязательств субъекта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 (муниципального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образования) по предоставлению указанных субсидий являются межбюджетные трансферты, имеющие целевое назначение, из федерального бюджета бюджету субъекта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 rot="16200000">
            <a:off x="-1972296" y="2874822"/>
            <a:ext cx="5232711" cy="952901"/>
          </a:xfrm>
          <a:prstGeom prst="rect">
            <a:avLst/>
          </a:prstGeom>
          <a:solidFill>
            <a:schemeClr val="accent3">
              <a:lumMod val="20000"/>
              <a:lumOff val="80000"/>
              <a:alpha val="41000"/>
            </a:schemeClr>
          </a:solidFill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проводится:</a:t>
            </a:r>
            <a:endParaRPr lang="ru-RU" sz="3200" dirty="0">
              <a:solidFill>
                <a:schemeClr val="tx1"/>
              </a:solidFill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 flipV="1">
            <a:off x="1120511" y="4586473"/>
            <a:ext cx="557759" cy="2003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H="1" flipV="1">
            <a:off x="1108908" y="1213403"/>
            <a:ext cx="545721" cy="5797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H="1" flipV="1">
            <a:off x="1120511" y="5857103"/>
            <a:ext cx="534119" cy="26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85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933543" y="175707"/>
            <a:ext cx="2412000" cy="1800000"/>
          </a:xfrm>
          <a:prstGeom prst="rect">
            <a:avLst/>
          </a:prstGeom>
          <a:solidFill>
            <a:schemeClr val="accent3">
              <a:lumMod val="20000"/>
              <a:lumOff val="80000"/>
              <a:alpha val="34000"/>
            </a:schemeClr>
          </a:solidFill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 для последующих выплат физическим лицам (в том числе гранты - премии)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69513" y="4813662"/>
            <a:ext cx="2412000" cy="1800000"/>
          </a:xfrm>
          <a:prstGeom prst="rect">
            <a:avLst/>
          </a:prstGeom>
          <a:solidFill>
            <a:schemeClr val="accent3">
              <a:lumMod val="20000"/>
              <a:lumOff val="80000"/>
              <a:alpha val="34000"/>
            </a:schemeClr>
          </a:solidFill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 на приобретение товаров, работ, услуг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31592" y="2532609"/>
            <a:ext cx="2412000" cy="1800000"/>
          </a:xfrm>
          <a:prstGeom prst="rect">
            <a:avLst/>
          </a:prstGeom>
          <a:solidFill>
            <a:schemeClr val="accent3">
              <a:lumMod val="20000"/>
              <a:lumOff val="80000"/>
              <a:alpha val="34000"/>
            </a:schemeClr>
          </a:solidFill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 на оказание услуг (выполнение работ)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568965" y="4697871"/>
            <a:ext cx="2412000" cy="1800000"/>
          </a:xfrm>
          <a:prstGeom prst="rect">
            <a:avLst/>
          </a:prstGeom>
          <a:solidFill>
            <a:schemeClr val="accent3">
              <a:lumMod val="20000"/>
              <a:lumOff val="80000"/>
              <a:alpha val="34000"/>
            </a:schemeClr>
          </a:solidFill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 на производство (реализацию) продукции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575033" y="185302"/>
            <a:ext cx="2412000" cy="1800000"/>
          </a:xfrm>
          <a:prstGeom prst="rect">
            <a:avLst/>
          </a:prstGeom>
          <a:solidFill>
            <a:schemeClr val="accent3">
              <a:lumMod val="20000"/>
              <a:lumOff val="80000"/>
              <a:alpha val="34000"/>
            </a:schemeClr>
          </a:solidFill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 бюджетным и автономным учреждениям на иные цели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552282" y="2532609"/>
            <a:ext cx="2412000" cy="1800000"/>
          </a:xfrm>
          <a:prstGeom prst="rect">
            <a:avLst/>
          </a:prstGeom>
          <a:solidFill>
            <a:schemeClr val="accent3">
              <a:lumMod val="20000"/>
              <a:lumOff val="80000"/>
              <a:alpha val="34000"/>
            </a:schemeClr>
          </a:solidFill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 операторам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последующего предоставления средств иным лицам)</a:t>
            </a: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flipH="1" flipV="1">
            <a:off x="3562724" y="1985302"/>
            <a:ext cx="662435" cy="77475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V="1">
            <a:off x="6022428" y="1985302"/>
            <a:ext cx="1093075" cy="77475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6842234" y="3184634"/>
            <a:ext cx="710048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H="1" flipV="1">
            <a:off x="6022428" y="3851555"/>
            <a:ext cx="546537" cy="820451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V="1">
            <a:off x="3369753" y="3870746"/>
            <a:ext cx="1212757" cy="923725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>
            <a:endCxn id="4" idx="1"/>
          </p:cNvCxnSpPr>
          <p:nvPr/>
        </p:nvCxnSpPr>
        <p:spPr>
          <a:xfrm flipV="1">
            <a:off x="2647885" y="3305804"/>
            <a:ext cx="983317" cy="9596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3631202" y="2760052"/>
            <a:ext cx="3211032" cy="1091503"/>
          </a:xfrm>
          <a:prstGeom prst="rect">
            <a:avLst/>
          </a:prstGeom>
          <a:solidFill>
            <a:schemeClr val="accent3">
              <a:lumMod val="20000"/>
              <a:lumOff val="80000"/>
              <a:alpha val="34000"/>
            </a:schemeClr>
          </a:solidFill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проведения мониторинга используются типы субсидий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1952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094" y="126123"/>
            <a:ext cx="10515600" cy="651641"/>
          </a:xfrm>
          <a:solidFill>
            <a:schemeClr val="bg1">
              <a:alpha val="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16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ТИПЫ СУБСИДИЙ</a:t>
            </a: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ТИПЫ РЕЗУЛЬТАТОВ ПРЕДОСТАВЛЕНИЯ СУБСИДИЙ</a:t>
            </a:r>
            <a:b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СООТВЕТСТВУЮЩИЕ ИМ ТИПЫ КОНТРОЛЬНЫХ ТОЧЕК</a:t>
            </a:r>
            <a:b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(приложение № 1 к Приказу № 53н)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178885" y="635005"/>
            <a:ext cx="8749890" cy="28551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endParaRPr lang="ru-RU" sz="1600" i="1" dirty="0">
              <a:solidFill>
                <a:schemeClr val="tx1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3074248" y="671716"/>
            <a:ext cx="8749890" cy="28551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ru-RU" sz="1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</a:t>
            </a:r>
            <a:r>
              <a:rPr lang="ru-RU" sz="1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1600" i="1" dirty="0">
              <a:solidFill>
                <a:schemeClr val="tx1"/>
              </a:solidFill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4484544"/>
              </p:ext>
            </p:extLst>
          </p:nvPr>
        </p:nvGraphicFramePr>
        <p:xfrm>
          <a:off x="428368" y="993947"/>
          <a:ext cx="11395770" cy="56300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02326"/>
                <a:gridCol w="2001263"/>
                <a:gridCol w="7392181"/>
              </a:tblGrid>
              <a:tr h="4704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Типы субсидий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6" marR="25406" marT="41797" marB="41797">
                    <a:solidFill>
                      <a:schemeClr val="accent1">
                        <a:lumMod val="20000"/>
                        <a:lumOff val="80000"/>
                        <a:alpha val="1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Типы результатов предоставления субсидий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6" marR="25406" marT="41797" marB="41797">
                    <a:solidFill>
                      <a:schemeClr val="accent1">
                        <a:lumMod val="20000"/>
                        <a:lumOff val="80000"/>
                        <a:alpha val="1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Типы контрольных точек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6" marR="25406" marT="41797" marB="41797">
                    <a:solidFill>
                      <a:schemeClr val="accent1">
                        <a:lumMod val="20000"/>
                        <a:lumOff val="80000"/>
                        <a:alpha val="18000"/>
                      </a:schemeClr>
                    </a:solidFill>
                  </a:tcPr>
                </a:tc>
              </a:tr>
              <a:tr h="470491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Субсидии для последующих выплат физическим лицам (в том числе гранты - премии)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6" marR="25406" marT="41797" marB="41797">
                    <a:solidFill>
                      <a:schemeClr val="accent1">
                        <a:lumMod val="20000"/>
                        <a:lumOff val="80000"/>
                        <a:alpha val="1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Социальное обеспечение и иные выплаты населению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6" marR="25406" marT="41797" marB="41797">
                    <a:solidFill>
                      <a:schemeClr val="accent1">
                        <a:lumMod val="20000"/>
                        <a:lumOff val="80000"/>
                        <a:alpha val="18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Утвержден/принят документ, устанавливающий условия осуществления выплат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Принято обязательств, %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Выплаты осуществлены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6" marR="25406" marT="41797" marB="41797">
                    <a:solidFill>
                      <a:schemeClr val="accent1">
                        <a:lumMod val="20000"/>
                        <a:lumOff val="80000"/>
                        <a:alpha val="18000"/>
                      </a:schemeClr>
                    </a:solidFill>
                  </a:tcPr>
                </a:tc>
              </a:tr>
              <a:tr h="4127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Выплаты физическим лицам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6" marR="25406" marT="41797" marB="41797">
                    <a:solidFill>
                      <a:schemeClr val="accent1">
                        <a:lumMod val="20000"/>
                        <a:lumOff val="80000"/>
                        <a:alpha val="18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39098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Субсидии на оказание услуг (выполнение работ)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6" marR="25406" marT="41797" marB="41797">
                    <a:solidFill>
                      <a:schemeClr val="accent1">
                        <a:lumMod val="20000"/>
                        <a:lumOff val="80000"/>
                        <a:alpha val="1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Оказание услуг (выполнение работ)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6" marR="25406" marT="41797" marB="41797">
                    <a:solidFill>
                      <a:schemeClr val="accent1">
                        <a:lumMod val="20000"/>
                        <a:lumOff val="80000"/>
                        <a:alpha val="1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Утверждены (одобрены, сформированы) документы, необходимые для оказания услуги (выполнения работы)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оказания услуги (выполнения работы) подготовлено материально-техническое (кадровое) обеспечение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Услуга оказана (работы выполнены)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6" marR="25406" marT="41797" marB="41797">
                    <a:solidFill>
                      <a:schemeClr val="accent1">
                        <a:lumMod val="20000"/>
                        <a:lumOff val="80000"/>
                        <a:alpha val="18000"/>
                      </a:schemeClr>
                    </a:solidFill>
                  </a:tcPr>
                </a:tc>
              </a:tr>
              <a:tr h="151006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образовательных мероприятий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6" marR="25406" marT="41797" marB="41797">
                    <a:solidFill>
                      <a:schemeClr val="accent1">
                        <a:lumMod val="20000"/>
                        <a:lumOff val="80000"/>
                        <a:alpha val="1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Утверждены (одобрены, сформированы) документы, необходимые для оказания услуги (выполнения работы)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оказания услуги (выполнения работы) подготовлено материально-техническое (кадровое) обеспечение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Услуга оказана (работы выполнены)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Разработаны и утверждены программы образовательных мероприятий (выбраны образовательные программы)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Начато оказание образовательных услуг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Образовательные мероприятия завершены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6" marR="25406" marT="41797" marB="41797">
                    <a:solidFill>
                      <a:schemeClr val="accent1">
                        <a:lumMod val="20000"/>
                        <a:lumOff val="80000"/>
                        <a:alpha val="18000"/>
                      </a:schemeClr>
                    </a:solidFill>
                  </a:tcPr>
                </a:tc>
              </a:tr>
              <a:tr h="181810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массовых мероприятий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6" marR="25406" marT="41797" marB="41797">
                    <a:solidFill>
                      <a:schemeClr val="accent1">
                        <a:lumMod val="20000"/>
                        <a:lumOff val="80000"/>
                        <a:alpha val="1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Утверждены (одобрены, сформированы) документы, необходимые для оказания услуги (выполнения работы)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оказания услуги (выполнения работы) подготовлено материально-техническое (кадровое) обеспечение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Услуга оказана (работы выполнены)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Утверждена концепция мероприятия/положение о мероприятии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 организационный комитет (организационный штаб) мероприятия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Утвержден план подготовки мероприятия (дорожная карта)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Подготовлена программа мероприятия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Получены и учтены требования правоохранительных органов к условиям и месту проведения мероприятия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6" marR="25406" marT="41797" marB="41797">
                    <a:solidFill>
                      <a:schemeClr val="accent1">
                        <a:lumMod val="20000"/>
                        <a:lumOff val="80000"/>
                        <a:alpha val="18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0722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1222" y="353129"/>
            <a:ext cx="8749890" cy="285519"/>
          </a:xfrm>
        </p:spPr>
        <p:txBody>
          <a:bodyPr>
            <a:normAutofit fontScale="90000"/>
          </a:bodyPr>
          <a:lstStyle/>
          <a:p>
            <a:pPr algn="r"/>
            <a:r>
              <a:rPr lang="ru-RU" sz="1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родолжение таблицы</a:t>
            </a:r>
            <a:endParaRPr lang="ru-RU" sz="1600" i="1" dirty="0">
              <a:solidFill>
                <a:schemeClr val="tx1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1179818"/>
              </p:ext>
            </p:extLst>
          </p:nvPr>
        </p:nvGraphicFramePr>
        <p:xfrm>
          <a:off x="182016" y="725122"/>
          <a:ext cx="11272386" cy="56965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45094"/>
                <a:gridCol w="1492213"/>
                <a:gridCol w="8535079"/>
              </a:tblGrid>
              <a:tr h="6788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Типы субсидий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413" marR="28413" marT="46744" marB="4674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Типы результатов предоставления субсидий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413" marR="28413" marT="46744" marB="4674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Типы контрольных точек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413" marR="28413" marT="46744" marB="4674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</a:tr>
              <a:tr h="1480406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203" marR="13203" marT="21720" marB="21720" anchor="ctr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Благоустройство территории, ремонт объектов недвижимого имущества</a:t>
                      </a:r>
                      <a:endParaRPr lang="ru-RU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Утверждены (одобрены, сформированы) документы, необходимые для оказания услуги (выполнения работы)</a:t>
                      </a:r>
                    </a:p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Для оказания услуги (выполнения работы) подготовлено материально-техническое (кадровое) обеспечение</a:t>
                      </a:r>
                    </a:p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Услуга оказана (работы выполнены)</a:t>
                      </a:r>
                    </a:p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Утвержден дизайн-проект</a:t>
                      </a:r>
                    </a:p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 конкурс по выбору исполнителя проектной документации</a:t>
                      </a:r>
                    </a:p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Подготовлена конкурсная документация на выполнение работ</a:t>
                      </a:r>
                    </a:p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 конкурс по выбору исполнителя работ</a:t>
                      </a:r>
                    </a:p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203" marR="13203" marT="21720" marB="21720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</a:tr>
              <a:tr h="1160048">
                <a:tc vMerge="1">
                  <a:txBody>
                    <a:bodyPr/>
                    <a:lstStyle/>
                    <a:p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203" marR="13203" marT="21720" marB="217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информационно-коммуникационной кампании</a:t>
                      </a:r>
                      <a:endParaRPr lang="ru-RU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Утверждены (одобрены, сформированы) документы, необходимые для оказания услуги (выполнения работы)</a:t>
                      </a:r>
                    </a:p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Для оказания услуги (выполнения работы) подготовлено материально-техническое (кадровое) обеспечение</a:t>
                      </a:r>
                    </a:p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Услуга оказана (работы выполнены)</a:t>
                      </a:r>
                    </a:p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Подготовлен и согласован план мероприятий по информационному сопровождению</a:t>
                      </a:r>
                    </a:p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Выполнены запланированные мероприятия по информационному сопровождению</a:t>
                      </a:r>
                    </a:p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203" marR="13203" marT="21720" marB="21720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</a:tr>
              <a:tr h="2357164">
                <a:tc vMerge="1">
                  <a:txBody>
                    <a:bodyPr/>
                    <a:lstStyle/>
                    <a:p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203" marR="13203" marT="21720" marB="217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Создание (развитие) информационно-телекоммуникационного сервиса (информационной системы)</a:t>
                      </a:r>
                      <a:endParaRPr lang="ru-RU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Сформированы (утверждены) технические документы для создания (развития) информационно-телекоммуникационного сервиса (информационной системы)</a:t>
                      </a:r>
                    </a:p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 (завершено развитие) информационно-телекоммуникационный сервис (информационно-телекоммуникационного сервиса) (информационной системы)</a:t>
                      </a:r>
                    </a:p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Информационно-телекоммуникационный сервис (информационная система) аттестован (аттестована) и сертифицирован (сертифицирована) по требованиям безопасности информации</a:t>
                      </a:r>
                    </a:p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Информационно-телекоммуникационный сервис (информационная система) введен (введена) в промышленную эксплуатацию</a:t>
                      </a:r>
                    </a:p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Разработан прототип программного обеспечения</a:t>
                      </a:r>
                    </a:p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Информационно-телекоммуникационный сервис (информационная система) введен (введена) в опытную эксплуатацию</a:t>
                      </a:r>
                    </a:p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 информационно-телекоммуникационному сервису (информационной системе) подключены пользователи</a:t>
                      </a:r>
                    </a:p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Заключен договор на оказание технической поддержки функционирования информационно-телекоммуникационного сервиса (информационной системы)</a:t>
                      </a:r>
                    </a:p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203" marR="13203" marT="21720" marB="21720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8550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061109" y="350695"/>
            <a:ext cx="8749890" cy="285519"/>
          </a:xfrm>
        </p:spPr>
        <p:txBody>
          <a:bodyPr>
            <a:normAutofit fontScale="90000"/>
          </a:bodyPr>
          <a:lstStyle/>
          <a:p>
            <a:pPr algn="r"/>
            <a:r>
              <a:rPr lang="ru-RU" sz="1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родолжение таблицы</a:t>
            </a:r>
            <a:endParaRPr lang="ru-RU" sz="1600" i="1" dirty="0">
              <a:solidFill>
                <a:schemeClr val="tx1"/>
              </a:solidFill>
            </a:endParaRPr>
          </a:p>
        </p:txBody>
      </p:sp>
      <p:graphicFrame>
        <p:nvGraphicFramePr>
          <p:cNvPr id="13" name="Объект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431167"/>
              </p:ext>
            </p:extLst>
          </p:nvPr>
        </p:nvGraphicFramePr>
        <p:xfrm>
          <a:off x="0" y="726653"/>
          <a:ext cx="11432630" cy="58471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16961"/>
                <a:gridCol w="1841211"/>
                <a:gridCol w="7774458"/>
              </a:tblGrid>
              <a:tr h="6252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Типы субсидий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413" marR="28413" marT="46744" marB="4674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Типы результатов предоставления субсидий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413" marR="28413" marT="46744" marB="4674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Типы контрольных точек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413" marR="28413" marT="46744" marB="4674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</a:tr>
              <a:tr h="23585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413" marR="28413" marT="46744" marB="46744" anchor="ctr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научно-исследовательских (опытно-конструкторских) работ, реализация проекта внедрения новой технологии (в том числе информационной)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Начата (начаты) научно-исследовательская, опытно-конструкторская и технологическая работа (работы)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Завершена (завершены) научно-исследовательская, опытно-конструкторская и технологическая работа (работы) (учет заключительного отчета)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Утверждены (размещены) тематики научно-исследовательской, опытно-конструкторской и технологической работы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Разработаны технические задания на выполнение научно-исследовательских (опытно-конструкторских) работ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Проведены патентные исследования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Завершен этап научно-исследовательской, опытно-конструкторской и технологической работы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Разработаны и реализованы требования по стандартизации и унификации создаваемых образцов продукции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Разработана техническая документация, изготовлены макеты по эскизным конструкторским документа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Зарегистрированы сведения о выявленном результате интеллектуальной деятельности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Зарегистрированы сведения о состоянии правовой охраны результата интеллектуальной деятельности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Зарегистрированы сведения об использовании результата интеллектуальной деятельности</a:t>
                      </a:r>
                    </a:p>
                  </a:txBody>
                  <a:tcPr marL="39370" marR="39370" marT="64770" marB="64770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</a:tr>
              <a:tr h="12462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Создание (реорганизация) организации (структурного подразделения)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Принято решение о создании (реорганизации) организации (структурного подразделения)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Осуществлена государственная регистрация организации (только при создании (реорганизации) организации)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Обеспечена организация деятельности организации (структурного подразделения) (структура управления и кадры)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Обеспечена организация деятельности организации (структурного подразделения) (имущество, финансы)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Получены лицензии, соответствующие видам деятельности организации (структурного подразделения) (в случае выполнения организацией лицензируемых видов деятельности)</a:t>
                      </a:r>
                    </a:p>
                  </a:txBody>
                  <a:tcPr marL="39370" marR="39370" marT="64770" marB="64770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</a:tr>
              <a:tr h="690057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международного сотрудничества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Соглашение об участии в деятельности международной организации (в международных мероприятиях)/рамочное соглашение подписано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Соглашение об участии в деятельности международной организации (международных мероприятиях) ратифицировано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Взнос в международную организацию/платежи в целях обеспечения реализации соглашений по обязательствам Российской Федерации перед иностранными государствами/безвозмездные перечисления субъектам международного права осуществлены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Утвержден план проведения мероприятий в сфере международного сотрудничества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Мероприятия, предусмотренные соглашением, проведены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 рамочного соглашения согласован с заинтересованными сторонами</a:t>
                      </a:r>
                    </a:p>
                  </a:txBody>
                  <a:tcPr marL="39370" marR="39370" marT="64770" marB="64770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</a:tr>
              <a:tr h="9269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Исполнение международных обязательств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496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4498335"/>
              </p:ext>
            </p:extLst>
          </p:nvPr>
        </p:nvGraphicFramePr>
        <p:xfrm>
          <a:off x="337751" y="454502"/>
          <a:ext cx="11538939" cy="63086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75561"/>
                <a:gridCol w="2554104"/>
                <a:gridCol w="6909274"/>
              </a:tblGrid>
              <a:tr h="4792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Типы субсидий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413" marR="28413" marT="46744" marB="4674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Типы результатов предоставления субсидий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413" marR="28413" marT="46744" marB="4674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Типы контрольных точек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413" marR="28413" marT="46744" marB="4674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</a:tr>
              <a:tr h="7083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Субсидии на приобретение товаров, работ, услуг</a:t>
                      </a:r>
                    </a:p>
                  </a:txBody>
                  <a:tcPr marL="39370" marR="39370" marT="64770" marB="64770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Приобретение товаров, работ, услуг</a:t>
                      </a:r>
                    </a:p>
                  </a:txBody>
                  <a:tcPr marL="39370" marR="39370" marT="64770" marB="64770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Сформирована и утверждена потребность (техническое задание, спецификация)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Заключен договор на закупку товаров, работ, услуг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Приобретенные товары поставлены на баланс</a:t>
                      </a:r>
                    </a:p>
                  </a:txBody>
                  <a:tcPr marL="39370" marR="39370" marT="64770" marB="64770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</a:tr>
              <a:tr h="5149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 Субсидии на производство (реализацию) продукции</a:t>
                      </a:r>
                    </a:p>
                  </a:txBody>
                  <a:tcPr marL="39370" marR="39370" marT="64770" marB="64770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Производство (реализация) продукции</a:t>
                      </a:r>
                    </a:p>
                  </a:txBody>
                  <a:tcPr marL="39370" marR="39370" marT="64770" marB="64770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Произведена (реализована) продукция</a:t>
                      </a:r>
                    </a:p>
                  </a:txBody>
                  <a:tcPr marL="39370" marR="39370" marT="64770" marB="64770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</a:tr>
              <a:tr h="305358">
                <a:tc rowSpan="9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 Субсидии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операторам 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(для последующего предоставления средств иным лицам)</a:t>
                      </a:r>
                    </a:p>
                  </a:txBody>
                  <a:tcPr marL="39370" marR="39370" marT="64770" marB="64770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9370" marR="39370" marT="64770" marB="64770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Для оператора:</a:t>
                      </a:r>
                    </a:p>
                  </a:txBody>
                  <a:tcPr marL="39370" marR="39370" marT="64770" marB="64770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</a:tr>
              <a:tr h="6599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  <a:alpha val="4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Оказание услуг (выполнение работ)</a:t>
                      </a:r>
                    </a:p>
                  </a:txBody>
                  <a:tcPr marL="39370" marR="39370" marT="64770" marB="64770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Утверждены (одобрены, сформированы) документы, необходимые для оказания услуги (выполнения работы)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Для оказания услуги (выполнения работы) подготовлено материально-техническое (кадровое) обеспечение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Услуга оказана (работы выполнены)</a:t>
                      </a:r>
                    </a:p>
                  </a:txBody>
                  <a:tcPr marL="39370" marR="39370" marT="64770" marB="64770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</a:tr>
              <a:tr h="3053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для иных лиц:</a:t>
                      </a:r>
                    </a:p>
                  </a:txBody>
                  <a:tcPr marL="39370" marR="39370" marT="64770" marB="64770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26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образовательных мероприятий</a:t>
                      </a:r>
                    </a:p>
                  </a:txBody>
                  <a:tcPr marL="39370" marR="39370" marT="64770" marB="64770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Утверждены (одобрены, сформированы) документы, необходимые для оказания услуги (выполнения работы)</a:t>
                      </a:r>
                    </a:p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Для оказания услуги (выполнения работы) подготовлено материально-техническое (кадровое) обеспечение</a:t>
                      </a:r>
                    </a:p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Услуга оказана (работы выполнены)</a:t>
                      </a:r>
                    </a:p>
                  </a:txBody>
                  <a:tcPr marL="39370" marR="39370" marT="64770" marB="64770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</a:tr>
              <a:tr h="3053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  <a:alpha val="4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массовых мероприятий</a:t>
                      </a:r>
                    </a:p>
                  </a:txBody>
                  <a:tcPr marL="39370" marR="39370" marT="64770" marB="64770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599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Приобретение товаров, работ, услуг</a:t>
                      </a:r>
                    </a:p>
                  </a:txBody>
                  <a:tcPr marL="39370" marR="39370" marT="64770" marB="64770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Сформирована и утверждена потребность (техническое задание, спецификация)</a:t>
                      </a:r>
                    </a:p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Заключен договор на закупку товаров, работ, услуг</a:t>
                      </a:r>
                    </a:p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Приобретенные товары поставлены на баланс</a:t>
                      </a:r>
                    </a:p>
                  </a:txBody>
                  <a:tcPr marL="39370" marR="39370" marT="64770" marB="64770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</a:tr>
              <a:tr h="3217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Производство (реализация) продукции</a:t>
                      </a:r>
                    </a:p>
                  </a:txBody>
                  <a:tcPr marL="39370" marR="39370" marT="64770" marB="64770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Произведена (реализована) продукция</a:t>
                      </a:r>
                    </a:p>
                  </a:txBody>
                  <a:tcPr marL="39370" marR="39370" marT="64770" marB="64770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</a:tr>
              <a:tr h="4826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  <a:alpha val="4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Социальное обеспечение и иные выплаты населению</a:t>
                      </a:r>
                    </a:p>
                  </a:txBody>
                  <a:tcPr marL="39370" marR="39370" marT="64770" marB="64770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Утвержден/принят документ, устанавливающий условия осуществления выплат</a:t>
                      </a:r>
                    </a:p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Принято обязательств, %</a:t>
                      </a:r>
                    </a:p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Выплаты осуществлены</a:t>
                      </a:r>
                    </a:p>
                  </a:txBody>
                  <a:tcPr marL="39370" marR="39370" marT="64770" marB="64770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</a:tr>
              <a:tr h="3053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Выплаты физическим лицам</a:t>
                      </a:r>
                    </a:p>
                  </a:txBody>
                  <a:tcPr marL="39370" marR="39370" marT="64770" marB="64770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083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 Субсидии бюджетным и автономным учреждениям на иные цели</a:t>
                      </a:r>
                    </a:p>
                  </a:txBody>
                  <a:tcPr marL="39370" marR="39370" marT="64770" marB="64770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Устанавливаются типы результатов предоставления субсидии и соответствующие им типы контрольных точек для каждого результата предоставления субсидии, предусмотренные пунктами 1 - 5 настоящей таблицы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126800" y="86605"/>
            <a:ext cx="8749890" cy="285519"/>
          </a:xfrm>
        </p:spPr>
        <p:txBody>
          <a:bodyPr>
            <a:normAutofit fontScale="90000"/>
          </a:bodyPr>
          <a:lstStyle/>
          <a:p>
            <a:pPr algn="r"/>
            <a:r>
              <a:rPr lang="ru-RU" sz="1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родолжение таблицы</a:t>
            </a:r>
            <a:endParaRPr lang="ru-RU" sz="16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5289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2259135"/>
              </p:ext>
            </p:extLst>
          </p:nvPr>
        </p:nvGraphicFramePr>
        <p:xfrm>
          <a:off x="400898" y="1536016"/>
          <a:ext cx="11330880" cy="45476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07876"/>
                <a:gridCol w="1180195"/>
                <a:gridCol w="1617304"/>
                <a:gridCol w="1092773"/>
                <a:gridCol w="1398749"/>
                <a:gridCol w="1777577"/>
                <a:gridCol w="2156406"/>
              </a:tblGrid>
              <a:tr h="241668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результата предоставления субсидии, контрольной </a:t>
                      </a: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точки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результата предоставления субсидии, контрольной точки 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 результата предоставления субсидии, контрольной точки 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Единица </a:t>
                      </a: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измерения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Плановое значение результата предоставления субсидии, контрольной точки 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Плановый срок достижения результата предоставления субсидии, контрольной точки на текущий финансовый </a:t>
                      </a: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</a:tr>
              <a:tr h="8410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по </a:t>
                      </a:r>
                      <a:r>
                        <a:rPr lang="ru-RU" sz="1200" b="0" u="sng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ОКЕИ</a:t>
                      </a:r>
                      <a:endParaRPr lang="ru-RU" sz="1200" b="0" u="sng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28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</a:tr>
              <a:tr h="5848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 предоставления субсидии 1: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</a:tr>
              <a:tr h="319537"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</a:tr>
              <a:tr h="2528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Контрольная точка 1.1: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</a:tr>
              <a:tr h="30070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</a:t>
                      </a:r>
                      <a:endParaRPr lang="ru-RU" sz="12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</a:tr>
              <a:tr h="58481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Результат предоставления субсидии 2:</a:t>
                      </a: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</a:tr>
              <a:tr h="319537"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</a:tr>
              <a:tr h="34724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Контрольная точка 2.1:</a:t>
                      </a: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</a:tr>
              <a:tr h="2528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...</a:t>
                      </a: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142" marR="31142" marT="51234" marB="51234">
                    <a:solidFill>
                      <a:schemeClr val="accent1">
                        <a:lumMod val="20000"/>
                        <a:lumOff val="80000"/>
                        <a:alpha val="2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71959" y="1206399"/>
            <a:ext cx="1141730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5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Форма Плана мероприятий по достижению результатов предоставления субсидии, приложение № 2 к Приказу № </a:t>
            </a:r>
            <a:r>
              <a:rPr lang="ru-RU" sz="15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53</a:t>
            </a:r>
            <a:r>
              <a:rPr lang="ru-RU" sz="15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endParaRPr lang="ru-RU" sz="15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4" descr="https://cmiso.ru/wp-content/uploads/2017/11/zna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" y="0"/>
            <a:ext cx="805406" cy="1024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9694" y="-97186"/>
            <a:ext cx="11506200" cy="1181965"/>
          </a:xfrm>
        </p:spPr>
        <p:txBody>
          <a:bodyPr>
            <a:noAutofit/>
          </a:bodyPr>
          <a:lstStyle/>
          <a:p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проведения мониторинга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ГРБС </a:t>
            </a:r>
            <a:r>
              <a:rPr lang="ru-RU" sz="14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ежегодно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формирует и утверждает одновременно с заключением соглашения план мероприятий по достижению результатов предоставления субсидии. План мероприятий на очередной финансовый год в случае, если соглашение заключено на срок, превышающий один календарный год, утверждается не позднее, чем за 10 рабочих дней до завершения текущего финансового года.</a:t>
            </a:r>
            <a:b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Внесение изменений в утвержденный План мероприятий осуществляется путем утверждения Плана мероприятий в новой редакции одновременно с заключением дополнительного соглашения к соглашению.</a:t>
            </a:r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4" descr="https://cmiso.ru/wp-content/uploads/2017/11/zna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599" y="6090118"/>
            <a:ext cx="865251" cy="68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041267" y="6166200"/>
            <a:ext cx="935818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/>
            <a:r>
              <a:rPr lang="ru-RU" sz="14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Показатели Плана мероприятий формируются в соответствии с плановыми значениями результатов предоставления субсидии, установленными соглашением.</a:t>
            </a:r>
          </a:p>
        </p:txBody>
      </p:sp>
    </p:spTree>
    <p:extLst>
      <p:ext uri="{BB962C8B-B14F-4D97-AF65-F5344CB8AC3E}">
        <p14:creationId xmlns:p14="http://schemas.microsoft.com/office/powerpoint/2010/main" val="1011334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ветящийся край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TM03090430[[fn=Окаймление]]</Template>
  <TotalTime>727</TotalTime>
  <Words>2106</Words>
  <Application>Microsoft Office PowerPoint</Application>
  <PresentationFormat>Широкоэкранный</PresentationFormat>
  <Paragraphs>349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Times New Roman</vt:lpstr>
      <vt:lpstr>Trebuchet MS</vt:lpstr>
      <vt:lpstr>Wingdings 3</vt:lpstr>
      <vt:lpstr>Грань</vt:lpstr>
      <vt:lpstr>ОБ УТВЕРЖДЕНИИ ПОРЯДКА ПРОВЕДЕНИЯ МОНИТОРИНГА ДОСТИЖЕНИЯ РЕЗУЛЬТАТОВ ПРЕДОСТАВЛЕНИЯ СУБСИДИЙ, В ТОМ ЧИСЛЕ ГРАНТОВ В ФОРМЕ СУБСИДИЙ, ЮРИДИЧЕСКИМ ЛИЦАМ, В ТОМ ЧИСЛЕ БЮДЖЕТНЫМ И АВТОНОМНЫМ УЧРЕЖДЕНИЯМ, ИНДИВИДУАЛЬНЫМ ПРЕДПРИНИМАТЕЛЯМ, ФИЗИЧЕСКИМ ЛИЦАМ - ПРОИЗВОДИТЕЛЯМ ТОВАРОВ, РАБОТ, УСЛУГ</vt:lpstr>
      <vt:lpstr>    </vt:lpstr>
      <vt:lpstr>Презентация PowerPoint</vt:lpstr>
      <vt:lpstr>Презентация PowerPoint</vt:lpstr>
      <vt:lpstr>ТИПЫ СУБСИДИЙ, ТИПЫ РЕЗУЛЬТАТОВ ПРЕДОСТАВЛЕНИЯ СУБСИДИЙ И СООТВЕТСТВУЮЩИЕ ИМ ТИПЫ КОНТРОЛЬНЫХ ТОЧЕК  (приложение № 1 к Приказу № 53н)</vt:lpstr>
      <vt:lpstr>продолжение таблицы</vt:lpstr>
      <vt:lpstr>продолжение таблицы</vt:lpstr>
      <vt:lpstr>продолжение таблицы</vt:lpstr>
      <vt:lpstr> В целях проведения мониторинга ГРБС ежегодно формирует и утверждает одновременно с заключением соглашения план мероприятий по достижению результатов предоставления субсидии. План мероприятий на очередной финансовый год в случае, если соглашение заключено на срок, превышающий один календарный год, утверждается не позднее, чем за 10 рабочих дней до завершения текущего финансового года. Внесение изменений в утвержденный План мероприятий осуществляется путем утверждения Плана мероприятий в новой редакции одновременно с заключением дополнительного соглашения к соглашению.  </vt:lpstr>
      <vt:lpstr>Форма Отчета о реализации плана мероприятий по достижению результатов предоставления субсидии, приложение № 3 к приказу № 53н </vt:lpstr>
      <vt:lpstr>Оценка достижения получателем субсидии значений результата предоставления субсидии осуществляется ГРБС на основании отчета о реализации Плана мероприятий формируемого получателем субсидии, в котором ежеквартально по состоянию на первое число месяца, следующего за отчетным периодом, а также не позднее десятого рабочего дня после достижения конечного значения результата предоставления субсидии отражаются:</vt:lpstr>
      <vt:lpstr>Информация о мониторинге достижения результатов предоставления субсидии                               (форма приложение № 4 к Приказу № 53н) ежеквартально формируется на основании Отчетов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ПОРЯДОК ПРОВЕДЕНИЯ МОНИТОРИНГА ДОСТИЖЕНИЯ РЕЗУЛЬТАТОВ ПРЕДОСТАВЛЕНИЯ СУБСИДИЙ, В ТОМ ЧИСЛЕ ГРАНТОВ В ФОРМЕ СУБСИДИЙ, ЮРИДИЧЕСКИМ ЛИЦАМ, ИНДИВИДУАЛЬНЫМ ПРЕДПРИНИМАТЕЛЯМ, ФИЗИЧЕСКИМ ЛИЦАМ - ПРОИЗВОДИТЕЛЯМ ТОВАРОВ, РАБОТ, УСЛУГ</dc:title>
  <dc:creator>Шибаева Адиля Галимовна</dc:creator>
  <cp:lastModifiedBy>Мироненко Наталья Николаевна</cp:lastModifiedBy>
  <cp:revision>110</cp:revision>
  <cp:lastPrinted>2023-01-11T12:23:53Z</cp:lastPrinted>
  <dcterms:created xsi:type="dcterms:W3CDTF">2023-01-11T04:54:04Z</dcterms:created>
  <dcterms:modified xsi:type="dcterms:W3CDTF">2025-01-28T06:22:45Z</dcterms:modified>
</cp:coreProperties>
</file>